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5" r:id="rId16"/>
    <p:sldId id="277" r:id="rId17"/>
    <p:sldId id="281" r:id="rId18"/>
    <p:sldId id="282" r:id="rId19"/>
    <p:sldId id="305" r:id="rId20"/>
    <p:sldId id="283" r:id="rId21"/>
    <p:sldId id="284" r:id="rId22"/>
    <p:sldId id="285" r:id="rId23"/>
    <p:sldId id="286" r:id="rId24"/>
    <p:sldId id="287" r:id="rId25"/>
    <p:sldId id="288" r:id="rId26"/>
    <p:sldId id="30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228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457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685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9144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11430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13716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16002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1828800" algn="l" defTabSz="457200" rtl="0" fontAlgn="auto" latinLnBrk="0" hangingPunct="0">
      <a:lnSpc>
        <a:spcPts val="4200"/>
      </a:lnSpc>
      <a:spcBef>
        <a:spcPts val="120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8"/>
    <p:restoredTop sz="94629"/>
  </p:normalViewPr>
  <p:slideViewPr>
    <p:cSldViewPr snapToGrid="0" snapToObjects="1">
      <p:cViewPr>
        <p:scale>
          <a:sx n="50" d="100"/>
          <a:sy n="50" d="100"/>
        </p:scale>
        <p:origin x="115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4571400000000001"/>
          <c:y val="9.2485499999999998E-2"/>
          <c:w val="0.84928599999999999"/>
          <c:h val="0.7697739999999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33</c:v>
                </c:pt>
                <c:pt idx="1">
                  <c:v>46</c:v>
                </c:pt>
                <c:pt idx="2">
                  <c:v>18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C5-D74A-BD94-22392E2476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18517408"/>
        <c:axId val="-118515632"/>
      </c:barChart>
      <c:catAx>
        <c:axId val="-1185174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18515632"/>
        <c:crosses val="autoZero"/>
        <c:auto val="1"/>
        <c:lblAlgn val="ctr"/>
        <c:lblOffset val="100"/>
        <c:noMultiLvlLbl val="1"/>
      </c:catAx>
      <c:valAx>
        <c:axId val="-118515632"/>
        <c:scaling>
          <c:orientation val="minMax"/>
          <c:max val="8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18517408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72207"/>
          <c:y val="9.2788700000000002E-2"/>
          <c:w val="0.822793"/>
          <c:h val="0.769059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0939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</c:v>
                </c:pt>
                <c:pt idx="1">
                  <c:v>71</c:v>
                </c:pt>
                <c:pt idx="2">
                  <c:v>29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06-444F-88FE-538E0E8AA1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34751904"/>
        <c:axId val="-34920288"/>
      </c:barChart>
      <c:catAx>
        <c:axId val="-347519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4920288"/>
        <c:crosses val="autoZero"/>
        <c:auto val="1"/>
        <c:lblAlgn val="ctr"/>
        <c:lblOffset val="100"/>
        <c:noMultiLvlLbl val="1"/>
      </c:catAx>
      <c:valAx>
        <c:axId val="-34920288"/>
        <c:scaling>
          <c:orientation val="minMax"/>
          <c:max val="8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probability / frequency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34751904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9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12700" y="12700"/>
            <a:ext cx="12979400" cy="181610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12954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pic>
        <p:nvPicPr>
          <p:cNvPr id="12" name="mit-greywhite-large3.gif" descr="mit-greywhite-large3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1200" y="393700"/>
            <a:ext cx="195580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279400" y="181843"/>
            <a:ext cx="10464800" cy="1477814"/>
          </a:xfrm>
          <a:prstGeom prst="rect">
            <a:avLst/>
          </a:prstGeom>
        </p:spPr>
        <p:txBody>
          <a:bodyPr anchor="ctr"/>
          <a:lstStyle>
            <a:lvl1pPr>
              <a:defRPr sz="6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8245873"/>
          </a:xfrm>
          <a:prstGeom prst="rect">
            <a:avLst/>
          </a:prstGeom>
        </p:spPr>
        <p:txBody>
          <a:bodyPr anchor="t"/>
          <a:lstStyle>
            <a:lvl1pPr marL="400050" indent="-400050"/>
            <a:lvl2pPr marL="938388" indent="-493888"/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p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plo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age"/>
          <p:cNvSpPr>
            <a:spLocks noGrp="1"/>
          </p:cNvSpPr>
          <p:nvPr>
            <p:ph type="pic" idx="13"/>
          </p:nvPr>
        </p:nvSpPr>
        <p:spPr>
          <a:xfrm>
            <a:off x="831718" y="895349"/>
            <a:ext cx="11341364" cy="83851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Image"/>
          <p:cNvSpPr>
            <a:spLocks noGrp="1"/>
          </p:cNvSpPr>
          <p:nvPr>
            <p:ph type="pic" sz="half" idx="14"/>
          </p:nvPr>
        </p:nvSpPr>
        <p:spPr>
          <a:xfrm>
            <a:off x="67183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plo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half" idx="13"/>
          </p:nvPr>
        </p:nvSpPr>
        <p:spPr>
          <a:xfrm>
            <a:off x="831718" y="8953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half" idx="14"/>
          </p:nvPr>
        </p:nvSpPr>
        <p:spPr>
          <a:xfrm>
            <a:off x="831718" y="5099050"/>
            <a:ext cx="1134136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Title Text"/>
          <p:cNvSpPr/>
          <p:nvPr/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338835">
              <a:lnSpc>
                <a:spcPct val="100000"/>
              </a:lnSpc>
              <a:spcBef>
                <a:spcPts val="0"/>
              </a:spcBef>
              <a:defRPr sz="3537">
                <a:solidFill>
                  <a:srgbClr val="FFFFFF"/>
                </a:solidFill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1" cy="711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venir Heavy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889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33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778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22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667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111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5560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000500" marR="0" indent="-444500" algn="l" defTabSz="5842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ature.com/nature/journal/v521/n7553/full/nature14541.html" TargetMode="External"/><Relationship Id="rId3" Type="http://schemas.openxmlformats.org/officeDocument/2006/relationships/hyperlink" Target="http://web.mit.edu/tger/www/papers/Concepts%20in%20a%20probabilistic%20language%20of%20thought%20(Goodman,%20Tenenbaum,%20Gerstenberg,%202014).pdf" TargetMode="External"/><Relationship Id="rId7" Type="http://schemas.openxmlformats.org/officeDocument/2006/relationships/hyperlink" Target="http://onlinelibrary.wiley.com/doi/10.1111/cogs.12062/abstract" TargetMode="External"/><Relationship Id="rId2" Type="http://schemas.openxmlformats.org/officeDocument/2006/relationships/hyperlink" Target="https://stanford.edu/~ngoodman/papers/churchUAI08_rev2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eb.mit.edu/tger/www/papers/Intuitive%20Theories,%20Gerstenberg,%20Tenenbaum,%202017.pdf" TargetMode="External"/><Relationship Id="rId5" Type="http://schemas.openxmlformats.org/officeDocument/2006/relationships/hyperlink" Target="https://arxiv.org/pdf/1604.00289.pdf" TargetMode="External"/><Relationship Id="rId4" Type="http://schemas.openxmlformats.org/officeDocument/2006/relationships/hyperlink" Target="https://arxiv.org/pdf/1212.4799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probabilistic-programming.org/wiki/Home" TargetMode="External"/><Relationship Id="rId3" Type="http://schemas.openxmlformats.org/officeDocument/2006/relationships/hyperlink" Target="http://webppl.org/" TargetMode="External"/><Relationship Id="rId7" Type="http://schemas.openxmlformats.org/officeDocument/2006/relationships/hyperlink" Target="http://agentmodels.org/" TargetMode="External"/><Relationship Id="rId2" Type="http://schemas.openxmlformats.org/officeDocument/2006/relationships/hyperlink" Target="https://probmods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ebppl.readthedocs.io/en/master/" TargetMode="External"/><Relationship Id="rId5" Type="http://schemas.openxmlformats.org/officeDocument/2006/relationships/hyperlink" Target="https://github.com/probmods/webppl" TargetMode="External"/><Relationship Id="rId4" Type="http://schemas.openxmlformats.org/officeDocument/2006/relationships/hyperlink" Target="http://dippl.org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utorial"/>
          <p:cNvSpPr>
            <a:spLocks noGrp="1"/>
          </p:cNvSpPr>
          <p:nvPr>
            <p:ph type="ctrTitle"/>
          </p:nvPr>
        </p:nvSpPr>
        <p:spPr>
          <a:xfrm>
            <a:off x="1270000" y="181843"/>
            <a:ext cx="10464800" cy="1477814"/>
          </a:xfrm>
          <a:prstGeom prst="rect">
            <a:avLst/>
          </a:prstGeom>
        </p:spPr>
        <p:txBody>
          <a:bodyPr/>
          <a:lstStyle/>
          <a:p>
            <a:r>
              <a:t>Tutorial</a:t>
            </a:r>
          </a:p>
        </p:txBody>
      </p:sp>
      <p:sp>
        <p:nvSpPr>
          <p:cNvPr id="98" name="Mental models as probabilistic programs"/>
          <p:cNvSpPr/>
          <p:nvPr/>
        </p:nvSpPr>
        <p:spPr>
          <a:xfrm>
            <a:off x="757091" y="1854321"/>
            <a:ext cx="1149061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rPr dirty="0"/>
              <a:t>Mental models as probabilistic programs</a:t>
            </a:r>
          </a:p>
        </p:txBody>
      </p:sp>
      <p:pic>
        <p:nvPicPr>
          <p:cNvPr id="99" name="mental_simulation.png" descr="mental_simul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973" y="3022842"/>
            <a:ext cx="5233654" cy="4622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diy_small.jpg" descr="diy_small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7784" y="3217385"/>
            <a:ext cx="5073537" cy="278138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allout"/>
          <p:cNvSpPr/>
          <p:nvPr/>
        </p:nvSpPr>
        <p:spPr>
          <a:xfrm>
            <a:off x="5595937" y="2971006"/>
            <a:ext cx="7123113" cy="401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51" y="0"/>
                </a:moveTo>
                <a:cubicBezTo>
                  <a:pt x="6621" y="0"/>
                  <a:pt x="2301" y="4836"/>
                  <a:pt x="2301" y="10800"/>
                </a:cubicBezTo>
                <a:cubicBezTo>
                  <a:pt x="2301" y="11854"/>
                  <a:pt x="2437" y="12871"/>
                  <a:pt x="2689" y="13834"/>
                </a:cubicBezTo>
                <a:lnTo>
                  <a:pt x="0" y="19059"/>
                </a:lnTo>
                <a:lnTo>
                  <a:pt x="4444" y="17579"/>
                </a:lnTo>
                <a:cubicBezTo>
                  <a:pt x="6213" y="20029"/>
                  <a:pt x="8917" y="21600"/>
                  <a:pt x="11951" y="21600"/>
                </a:cubicBezTo>
                <a:cubicBezTo>
                  <a:pt x="17280" y="21600"/>
                  <a:pt x="21600" y="16764"/>
                  <a:pt x="21600" y="10800"/>
                </a:cubicBezTo>
                <a:cubicBezTo>
                  <a:pt x="21600" y="4836"/>
                  <a:pt x="17280" y="0"/>
                  <a:pt x="11951" y="0"/>
                </a:cubicBezTo>
                <a:close/>
              </a:path>
            </a:pathLst>
          </a:custGeom>
          <a:ln w="508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2" name="Do it yourself!"/>
          <p:cNvSpPr txBox="1"/>
          <p:nvPr/>
        </p:nvSpPr>
        <p:spPr>
          <a:xfrm>
            <a:off x="7601001" y="5460999"/>
            <a:ext cx="4222649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600"/>
              </a:lnSpc>
              <a:defRPr sz="5200"/>
            </a:lvl1pPr>
          </a:lstStyle>
          <a:p>
            <a:r>
              <a:t>Do it yourself!</a:t>
            </a:r>
          </a:p>
        </p:txBody>
      </p:sp>
      <p:sp>
        <p:nvSpPr>
          <p:cNvPr id="103" name="October 12th, 2017"/>
          <p:cNvSpPr txBox="1"/>
          <p:nvPr/>
        </p:nvSpPr>
        <p:spPr>
          <a:xfrm>
            <a:off x="9388383" y="9089156"/>
            <a:ext cx="34879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August 16, 2019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B7E92-09FB-8C4C-832D-F8F396CB7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6" y="7260356"/>
            <a:ext cx="2106614" cy="2106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84ECEB-91D1-CB44-99E2-EC89412CC504}"/>
              </a:ext>
            </a:extLst>
          </p:cNvPr>
          <p:cNvSpPr txBox="1"/>
          <p:nvPr/>
        </p:nvSpPr>
        <p:spPr>
          <a:xfrm>
            <a:off x="1574800" y="7546228"/>
            <a:ext cx="26416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Kevin Smith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32110-B8B6-8540-AF5C-95A0F3779740}"/>
              </a:ext>
            </a:extLst>
          </p:cNvPr>
          <p:cNvSpPr txBox="1"/>
          <p:nvPr/>
        </p:nvSpPr>
        <p:spPr>
          <a:xfrm>
            <a:off x="1574800" y="8257428"/>
            <a:ext cx="451638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Tobias </a:t>
            </a: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Gerstenberg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exp1_scatter.pdf" descr="exp1_scatter.pdf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rcRect t="710" b="710"/>
          <a:stretch>
            <a:fillRect/>
          </a:stretch>
        </p:blipFill>
        <p:spPr>
          <a:xfrm>
            <a:off x="5910830" y="2352436"/>
            <a:ext cx="6517790" cy="4818893"/>
          </a:xfrm>
          <a:prstGeom prst="rect">
            <a:avLst/>
          </a:prstGeom>
        </p:spPr>
      </p:pic>
      <p:sp>
        <p:nvSpPr>
          <p:cNvPr id="192" name="Gerstenberg &amp; Goodman (2012) Ping Pong in Church: Productive use of concepts in human probabilistic inference. Cognitive Science Proceedings…"/>
          <p:cNvSpPr/>
          <p:nvPr/>
        </p:nvSpPr>
        <p:spPr>
          <a:xfrm>
            <a:off x="69621" y="7655694"/>
            <a:ext cx="12865558" cy="182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Gerstenberg &amp; Goodman (2012) Ping Pong in Church: Productive use of concepts in human probabilistic inference.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Gerstenberg &amp; Tenenbaum (2017) Intuitive Theories.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Oxford Handbook of Causal Reasoning</a:t>
            </a:r>
            <a:r>
              <a:rPr dirty="0"/>
              <a:t>  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19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193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Experiment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412472" y="2432252"/>
            <a:ext cx="4792929" cy="4368596"/>
            <a:chOff x="0" y="0"/>
            <a:chExt cx="4792928" cy="4368595"/>
          </a:xfrm>
        </p:grpSpPr>
        <p:pic>
          <p:nvPicPr>
            <p:cNvPr id="194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0" y="0"/>
              <a:ext cx="4481488" cy="405715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5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103813" y="103813"/>
              <a:ext cx="4481489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6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207627" y="207627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97" name="exp1_screenshot3.png" descr="exp1_screenshot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922"/>
            <a:stretch>
              <a:fillRect/>
            </a:stretch>
          </p:blipFill>
          <p:spPr>
            <a:xfrm>
              <a:off x="311441" y="311441"/>
              <a:ext cx="4481488" cy="40571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99" name="How strong is Player X?"/>
          <p:cNvSpPr txBox="1"/>
          <p:nvPr/>
        </p:nvSpPr>
        <p:spPr>
          <a:xfrm>
            <a:off x="3920769" y="1150867"/>
            <a:ext cx="516326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r>
              <a:t>How strong is Player X?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xperiment"/>
          <p:cNvSpPr/>
          <p:nvPr/>
        </p:nvSpPr>
        <p:spPr>
          <a:xfrm>
            <a:off x="5208981" y="0"/>
            <a:ext cx="25868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Experiment</a:t>
            </a:r>
          </a:p>
        </p:txBody>
      </p:sp>
      <p:pic>
        <p:nvPicPr>
          <p:cNvPr id="202" name="exp2_scatter.pdf" descr="exp2_scatt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3818" y="2305782"/>
            <a:ext cx="6554038" cy="4915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id player X try hard in Game 1?"/>
          <p:cNvSpPr txBox="1"/>
          <p:nvPr/>
        </p:nvSpPr>
        <p:spPr>
          <a:xfrm>
            <a:off x="2923958" y="1150867"/>
            <a:ext cx="715688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5900"/>
              </a:lnSpc>
              <a:defRPr sz="3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r>
              <a:t>Did player X try hard in Game 1?</a:t>
            </a:r>
          </a:p>
        </p:txBody>
      </p:sp>
      <p:pic>
        <p:nvPicPr>
          <p:cNvPr id="204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228788" y="2441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5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355788" y="2568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6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482788" y="2695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7" name="trial_10.png" descr="trial_10.png"/>
          <p:cNvPicPr>
            <a:picLocks noChangeAspect="1"/>
          </p:cNvPicPr>
          <p:nvPr/>
        </p:nvPicPr>
        <p:blipFill>
          <a:blip r:embed="rId3">
            <a:extLst/>
          </a:blip>
          <a:srcRect b="2649"/>
          <a:stretch>
            <a:fillRect/>
          </a:stretch>
        </p:blipFill>
        <p:spPr>
          <a:xfrm>
            <a:off x="609788" y="2822435"/>
            <a:ext cx="5477445" cy="39992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is thinking?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thinking? </a:t>
            </a:r>
          </a:p>
          <a:p>
            <a:pPr lvl="1"/>
            <a:r>
              <a:rPr dirty="0"/>
              <a:t>What kind of a program?</a:t>
            </a:r>
          </a:p>
          <a:p>
            <a:pPr lvl="1"/>
            <a:r>
              <a:rPr dirty="0"/>
              <a:t>Probabilistic language of thought hypothesis</a:t>
            </a:r>
          </a:p>
          <a:p>
            <a:pPr lvl="2">
              <a:buChar char="-"/>
            </a:pPr>
            <a:r>
              <a:rPr dirty="0"/>
              <a:t>Compositionality</a:t>
            </a:r>
          </a:p>
          <a:p>
            <a:pPr lvl="2">
              <a:buChar char="-"/>
            </a:pPr>
            <a:r>
              <a:rPr dirty="0"/>
              <a:t>Productivity</a:t>
            </a:r>
            <a:endParaRPr lang="en-US" dirty="0"/>
          </a:p>
          <a:p>
            <a:pPr lvl="2">
              <a:buChar char="-"/>
            </a:pPr>
            <a:r>
              <a:rPr lang="en-US" dirty="0"/>
              <a:t>Inference</a:t>
            </a:r>
            <a:endParaRPr dirty="0"/>
          </a:p>
          <a:p>
            <a:pPr>
              <a:defRPr>
                <a:latin typeface="+mn-lt"/>
                <a:ea typeface="+mn-ea"/>
                <a:cs typeface="+mn-cs"/>
                <a:sym typeface="Avenir Heavy"/>
              </a:defRPr>
            </a:pPr>
            <a:r>
              <a:rPr dirty="0"/>
              <a:t>Do it yourself!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WebPPL basics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Building generative models </a:t>
            </a:r>
          </a:p>
          <a:p>
            <a:pPr marL="938402" lvl="1" indent="-493902">
              <a:buSzPct val="100000"/>
              <a:buAutoNum type="arabicPeriod"/>
            </a:pPr>
            <a:r>
              <a:rPr dirty="0"/>
              <a:t>Doing inference</a:t>
            </a:r>
          </a:p>
          <a:p>
            <a:pPr marL="493888" indent="-493888"/>
            <a:r>
              <a:rPr dirty="0"/>
              <a:t>Questions, Resources, some cool examples</a:t>
            </a:r>
          </a:p>
        </p:txBody>
      </p:sp>
      <p:sp>
        <p:nvSpPr>
          <p:cNvPr id="210" name="Outlin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uiExpan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is thinking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is thinking?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90911" y="5285173"/>
            <a:ext cx="10902928" cy="3248653"/>
            <a:chOff x="0" y="0"/>
            <a:chExt cx="10902926" cy="3248651"/>
          </a:xfrm>
        </p:grpSpPr>
        <p:sp>
          <p:nvSpPr>
            <p:cNvPr id="213" name="How can we engineer intelligent machines?"/>
            <p:cNvSpPr txBox="1"/>
            <p:nvPr/>
          </p:nvSpPr>
          <p:spPr>
            <a:xfrm>
              <a:off x="4909541" y="722310"/>
              <a:ext cx="5993386" cy="134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00000"/>
                </a:lnSpc>
                <a:spcBef>
                  <a:spcPts val="1000"/>
                </a:spcBef>
                <a:defRPr sz="3600"/>
              </a:lvl1pPr>
            </a:lstStyle>
            <a:p>
              <a:r>
                <a:t>How can we engineer intelligent machines?</a:t>
              </a:r>
            </a:p>
          </p:txBody>
        </p:sp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947185" cy="32486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6" name="How can we describe the intelligent inferences made in everyday human reasoning and learning?"/>
          <p:cNvSpPr txBox="1"/>
          <p:nvPr/>
        </p:nvSpPr>
        <p:spPr>
          <a:xfrm>
            <a:off x="3648373" y="2290560"/>
            <a:ext cx="8697546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1000"/>
              </a:spcBef>
              <a:defRPr sz="3600"/>
            </a:lvl1pPr>
          </a:lstStyle>
          <a:p>
            <a:r>
              <a:t>How can we describe the intelligent inferences made in everyday human reasoning and learning?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0459" t="11723" r="13452"/>
          <a:stretch>
            <a:fillRect/>
          </a:stretch>
        </p:blipFill>
        <p:spPr>
          <a:xfrm>
            <a:off x="748488" y="2258237"/>
            <a:ext cx="2308115" cy="2051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68" extrusionOk="0">
                <a:moveTo>
                  <a:pt x="7038" y="16"/>
                </a:moveTo>
                <a:cubicBezTo>
                  <a:pt x="6444" y="-32"/>
                  <a:pt x="5862" y="29"/>
                  <a:pt x="5435" y="212"/>
                </a:cubicBezTo>
                <a:cubicBezTo>
                  <a:pt x="4695" y="529"/>
                  <a:pt x="3524" y="1794"/>
                  <a:pt x="3152" y="2678"/>
                </a:cubicBezTo>
                <a:cubicBezTo>
                  <a:pt x="2757" y="3616"/>
                  <a:pt x="2772" y="4927"/>
                  <a:pt x="3193" y="5953"/>
                </a:cubicBezTo>
                <a:cubicBezTo>
                  <a:pt x="3430" y="6532"/>
                  <a:pt x="3485" y="6830"/>
                  <a:pt x="3437" y="7313"/>
                </a:cubicBezTo>
                <a:cubicBezTo>
                  <a:pt x="3378" y="7898"/>
                  <a:pt x="3405" y="7969"/>
                  <a:pt x="3940" y="8668"/>
                </a:cubicBezTo>
                <a:cubicBezTo>
                  <a:pt x="4270" y="9099"/>
                  <a:pt x="4694" y="9491"/>
                  <a:pt x="4962" y="9611"/>
                </a:cubicBezTo>
                <a:cubicBezTo>
                  <a:pt x="5360" y="9791"/>
                  <a:pt x="5479" y="9959"/>
                  <a:pt x="5887" y="10900"/>
                </a:cubicBezTo>
                <a:cubicBezTo>
                  <a:pt x="6410" y="12107"/>
                  <a:pt x="6439" y="12602"/>
                  <a:pt x="6005" y="13057"/>
                </a:cubicBezTo>
                <a:cubicBezTo>
                  <a:pt x="5593" y="13490"/>
                  <a:pt x="4938" y="13825"/>
                  <a:pt x="4503" y="13825"/>
                </a:cubicBezTo>
                <a:cubicBezTo>
                  <a:pt x="4259" y="13825"/>
                  <a:pt x="4034" y="13925"/>
                  <a:pt x="3907" y="14092"/>
                </a:cubicBezTo>
                <a:cubicBezTo>
                  <a:pt x="3795" y="14239"/>
                  <a:pt x="3602" y="14359"/>
                  <a:pt x="3478" y="14359"/>
                </a:cubicBezTo>
                <a:cubicBezTo>
                  <a:pt x="3353" y="14359"/>
                  <a:pt x="3089" y="14471"/>
                  <a:pt x="2886" y="14609"/>
                </a:cubicBezTo>
                <a:cubicBezTo>
                  <a:pt x="2682" y="14748"/>
                  <a:pt x="2384" y="14906"/>
                  <a:pt x="2227" y="14960"/>
                </a:cubicBezTo>
                <a:cubicBezTo>
                  <a:pt x="1869" y="15082"/>
                  <a:pt x="803" y="16269"/>
                  <a:pt x="484" y="16900"/>
                </a:cubicBezTo>
                <a:cubicBezTo>
                  <a:pt x="145" y="17568"/>
                  <a:pt x="-77" y="19338"/>
                  <a:pt x="25" y="20563"/>
                </a:cubicBezTo>
                <a:lnTo>
                  <a:pt x="106" y="21568"/>
                </a:lnTo>
                <a:lnTo>
                  <a:pt x="10816" y="21568"/>
                </a:lnTo>
                <a:cubicBezTo>
                  <a:pt x="21089" y="21568"/>
                  <a:pt x="21523" y="21559"/>
                  <a:pt x="21523" y="21326"/>
                </a:cubicBezTo>
                <a:cubicBezTo>
                  <a:pt x="21523" y="21079"/>
                  <a:pt x="21372" y="20418"/>
                  <a:pt x="20905" y="18631"/>
                </a:cubicBezTo>
                <a:cubicBezTo>
                  <a:pt x="20593" y="17437"/>
                  <a:pt x="19978" y="16170"/>
                  <a:pt x="19465" y="15656"/>
                </a:cubicBezTo>
                <a:cubicBezTo>
                  <a:pt x="18664" y="14853"/>
                  <a:pt x="18326" y="14605"/>
                  <a:pt x="17948" y="14551"/>
                </a:cubicBezTo>
                <a:cubicBezTo>
                  <a:pt x="16883" y="14399"/>
                  <a:pt x="14285" y="13572"/>
                  <a:pt x="14033" y="13303"/>
                </a:cubicBezTo>
                <a:cubicBezTo>
                  <a:pt x="13984" y="13252"/>
                  <a:pt x="14000" y="13003"/>
                  <a:pt x="14066" y="12749"/>
                </a:cubicBezTo>
                <a:cubicBezTo>
                  <a:pt x="14327" y="11742"/>
                  <a:pt x="14315" y="11329"/>
                  <a:pt x="14014" y="10925"/>
                </a:cubicBezTo>
                <a:cubicBezTo>
                  <a:pt x="13857" y="10716"/>
                  <a:pt x="13587" y="10460"/>
                  <a:pt x="13411" y="10354"/>
                </a:cubicBezTo>
                <a:cubicBezTo>
                  <a:pt x="12983" y="10096"/>
                  <a:pt x="12522" y="9000"/>
                  <a:pt x="12519" y="8226"/>
                </a:cubicBezTo>
                <a:cubicBezTo>
                  <a:pt x="12515" y="7435"/>
                  <a:pt x="12147" y="5912"/>
                  <a:pt x="11768" y="5118"/>
                </a:cubicBezTo>
                <a:cubicBezTo>
                  <a:pt x="11603" y="4773"/>
                  <a:pt x="11403" y="4233"/>
                  <a:pt x="11323" y="3917"/>
                </a:cubicBezTo>
                <a:cubicBezTo>
                  <a:pt x="11244" y="3601"/>
                  <a:pt x="11066" y="3195"/>
                  <a:pt x="10927" y="3011"/>
                </a:cubicBezTo>
                <a:cubicBezTo>
                  <a:pt x="10789" y="2828"/>
                  <a:pt x="10599" y="2504"/>
                  <a:pt x="10506" y="2294"/>
                </a:cubicBezTo>
                <a:cubicBezTo>
                  <a:pt x="10286" y="1799"/>
                  <a:pt x="9292" y="794"/>
                  <a:pt x="8707" y="475"/>
                </a:cubicBezTo>
                <a:cubicBezTo>
                  <a:pt x="8240" y="220"/>
                  <a:pt x="7632" y="64"/>
                  <a:pt x="7038" y="1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hat is thinking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is thinking?</a:t>
            </a:r>
          </a:p>
        </p:txBody>
      </p:sp>
      <p:sp>
        <p:nvSpPr>
          <p:cNvPr id="220" name="Computational theory of mind"/>
          <p:cNvSpPr txBox="1"/>
          <p:nvPr/>
        </p:nvSpPr>
        <p:spPr>
          <a:xfrm>
            <a:off x="2593339" y="1085532"/>
            <a:ext cx="781812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6800"/>
              </a:lnSpc>
              <a:defRPr sz="4500"/>
            </a:lvl1pPr>
          </a:lstStyle>
          <a:p>
            <a:r>
              <a:t>Computational theory of mind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-33634" y="2279613"/>
            <a:ext cx="3774540" cy="3366056"/>
            <a:chOff x="0" y="0"/>
            <a:chExt cx="3774538" cy="3366055"/>
          </a:xfrm>
        </p:grpSpPr>
        <p:pic>
          <p:nvPicPr>
            <p:cNvPr id="221" name="computers-1420200_1920.png" descr="computers-1420200_192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74539" cy="283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mind = computer"/>
            <p:cNvSpPr txBox="1"/>
            <p:nvPr/>
          </p:nvSpPr>
          <p:spPr>
            <a:xfrm>
              <a:off x="642161" y="2845355"/>
              <a:ext cx="249021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mind = computer</a:t>
              </a: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4331104" y="2399466"/>
            <a:ext cx="3686557" cy="3862547"/>
            <a:chOff x="-64922" y="0"/>
            <a:chExt cx="3686555" cy="3862545"/>
          </a:xfrm>
        </p:grpSpPr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7364"/>
            <a:stretch>
              <a:fillRect/>
            </a:stretch>
          </p:blipFill>
          <p:spPr>
            <a:xfrm>
              <a:off x="194030" y="0"/>
              <a:ext cx="3168620" cy="2475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mental representations =…"/>
            <p:cNvSpPr txBox="1"/>
            <p:nvPr/>
          </p:nvSpPr>
          <p:spPr>
            <a:xfrm>
              <a:off x="-64923" y="2770345"/>
              <a:ext cx="3686557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mental representations = </a:t>
              </a:r>
            </a:p>
            <a:p>
              <a:pPr algn="ctr"/>
              <a:r>
                <a:t>computer programs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9116376" y="3352165"/>
            <a:ext cx="2776780" cy="2909848"/>
            <a:chOff x="0" y="0"/>
            <a:chExt cx="2776778" cy="2909847"/>
          </a:xfrm>
        </p:grpSpPr>
        <p:sp>
          <p:nvSpPr>
            <p:cNvPr id="227" name="thinking =…"/>
            <p:cNvSpPr txBox="1"/>
            <p:nvPr/>
          </p:nvSpPr>
          <p:spPr>
            <a:xfrm>
              <a:off x="64185" y="1817647"/>
              <a:ext cx="2648408" cy="109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thinking =</a:t>
              </a:r>
            </a:p>
            <a:p>
              <a:pPr algn="ctr"/>
              <a:r>
                <a:t>running a program</a:t>
              </a:r>
            </a:p>
          </p:txBody>
        </p:sp>
        <p:sp>
          <p:nvSpPr>
            <p:cNvPr id="228" name="run(program)"/>
            <p:cNvSpPr txBox="1"/>
            <p:nvPr/>
          </p:nvSpPr>
          <p:spPr>
            <a:xfrm>
              <a:off x="-1" y="0"/>
              <a:ext cx="277678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5400"/>
                </a:lnSpc>
                <a:defRPr sz="3400"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run(program)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2987171" y="6563399"/>
            <a:ext cx="4887565" cy="2234285"/>
            <a:chOff x="0" y="0"/>
            <a:chExt cx="4887564" cy="2234284"/>
          </a:xfrm>
        </p:grpSpPr>
        <p:sp>
          <p:nvSpPr>
            <p:cNvPr id="230" name="Oval"/>
            <p:cNvSpPr/>
            <p:nvPr/>
          </p:nvSpPr>
          <p:spPr>
            <a:xfrm>
              <a:off x="1125726" y="0"/>
              <a:ext cx="3761839" cy="1463312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1" name="What kind of a program?"/>
            <p:cNvSpPr txBox="1"/>
            <p:nvPr/>
          </p:nvSpPr>
          <p:spPr>
            <a:xfrm>
              <a:off x="1261817" y="471306"/>
              <a:ext cx="3489656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What kind of a program?</a:t>
              </a:r>
            </a:p>
          </p:txBody>
        </p:sp>
        <p:pic>
          <p:nvPicPr>
            <p:cNvPr id="23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3600" t="38222" r="63929" b="9511"/>
            <a:stretch>
              <a:fillRect/>
            </a:stretch>
          </p:blipFill>
          <p:spPr>
            <a:xfrm>
              <a:off x="0" y="473476"/>
              <a:ext cx="1009305" cy="1760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  <p:bldP spid="226" grpId="2" animBg="1" advAuto="0"/>
      <p:bldP spid="229" grpId="3" animBg="1" advAuto="0"/>
      <p:bldP spid="233" grpId="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What kind of a program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43639"/>
          <a:stretch>
            <a:fillRect/>
          </a:stretch>
        </p:blipFill>
        <p:spPr>
          <a:xfrm>
            <a:off x="1058664" y="1282027"/>
            <a:ext cx="10887486" cy="349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6181"/>
          <a:stretch>
            <a:fillRect/>
          </a:stretch>
        </p:blipFill>
        <p:spPr>
          <a:xfrm>
            <a:off x="1487685" y="4681173"/>
            <a:ext cx="10029342" cy="414504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Battaglia, Hamrick, &amp; Tenenbaum (2013) Simulation as an engine of physical scene understanding. Proceedings of the National Academy of Sciences"/>
          <p:cNvSpPr txBox="1"/>
          <p:nvPr/>
        </p:nvSpPr>
        <p:spPr>
          <a:xfrm>
            <a:off x="583983" y="8673237"/>
            <a:ext cx="11836833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r>
              <a:t>Battaglia, Hamrick, &amp; Tenenbaum (2013) Simulation as an engine of physical scene understanding. </a:t>
            </a:r>
            <a:r>
              <a:rPr dirty="0"/>
              <a:t>Proceedings of the National Academy of Sciences  </a:t>
            </a:r>
          </a:p>
        </p:txBody>
      </p:sp>
      <p:sp>
        <p:nvSpPr>
          <p:cNvPr id="6" name="What kind of a program?"/>
          <p:cNvSpPr txBox="1">
            <a:spLocks/>
          </p:cNvSpPr>
          <p:nvPr/>
        </p:nvSpPr>
        <p:spPr>
          <a:xfrm>
            <a:off x="952500" y="745864"/>
            <a:ext cx="11099800" cy="7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34467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3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venir Heavy"/>
              </a:defRPr>
            </a:lvl9pPr>
          </a:lstStyle>
          <a:p>
            <a:pPr hangingPunct="1"/>
            <a:r>
              <a:rPr lang="en-US" sz="2800" b="1" i="1" u="sng" dirty="0"/>
              <a:t>Working models of a domain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What kind of a program?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711200"/>
          </a:xfrm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What kind of a program?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278173" y="1035050"/>
            <a:ext cx="6174617" cy="7046357"/>
            <a:chOff x="0" y="0"/>
            <a:chExt cx="6174615" cy="7046356"/>
          </a:xfrm>
        </p:grpSpPr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92262"/>
              <a:ext cx="6174616" cy="5954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Structure"/>
            <p:cNvSpPr/>
            <p:nvPr/>
          </p:nvSpPr>
          <p:spPr>
            <a:xfrm>
              <a:off x="2112100" y="0"/>
              <a:ext cx="195041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Structure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5997903" y="1035050"/>
            <a:ext cx="6809632" cy="7474126"/>
            <a:chOff x="0" y="0"/>
            <a:chExt cx="6809630" cy="7474125"/>
          </a:xfrm>
        </p:grpSpPr>
        <p:sp>
          <p:nvSpPr>
            <p:cNvPr id="299" name="Probability"/>
            <p:cNvSpPr/>
            <p:nvPr/>
          </p:nvSpPr>
          <p:spPr>
            <a:xfrm>
              <a:off x="2260444" y="0"/>
              <a:ext cx="2288744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Probability</a:t>
              </a:r>
            </a:p>
          </p:txBody>
        </p:sp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4494"/>
              <a:ext cx="6809631" cy="6809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2" name="Tenenbaum, Kemp, Griffiths, &amp; Goodman (2011) How to grow a mind: Statistics, structure, and abstraction. Science"/>
          <p:cNvSpPr/>
          <p:nvPr/>
        </p:nvSpPr>
        <p:spPr>
          <a:xfrm>
            <a:off x="197872" y="9078813"/>
            <a:ext cx="1260905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1900"/>
            </a:pPr>
            <a:r>
              <a:rPr dirty="0"/>
              <a:t>Tenenbaum, Kemp, Griffiths, &amp; Goodman (2011) How to grow a mind: Statistics, structure, and abstraction.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Science</a:t>
            </a:r>
            <a:r>
              <a:rPr dirty="0"/>
              <a:t>  </a:t>
            </a:r>
          </a:p>
        </p:txBody>
      </p:sp>
      <p:sp>
        <p:nvSpPr>
          <p:cNvPr id="303" name="Knowledge"/>
          <p:cNvSpPr txBox="1"/>
          <p:nvPr/>
        </p:nvSpPr>
        <p:spPr>
          <a:xfrm>
            <a:off x="1682832" y="7912099"/>
            <a:ext cx="33652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Knowledge</a:t>
            </a:r>
          </a:p>
        </p:txBody>
      </p:sp>
      <p:sp>
        <p:nvSpPr>
          <p:cNvPr id="304" name="Uncertainty"/>
          <p:cNvSpPr txBox="1"/>
          <p:nvPr/>
        </p:nvSpPr>
        <p:spPr>
          <a:xfrm>
            <a:off x="7696905" y="7912099"/>
            <a:ext cx="34116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100"/>
              </a:lnSpc>
              <a:defRPr sz="48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Uncertainty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1" animBg="1" advAuto="0"/>
      <p:bldP spid="301" grpId="2" animBg="1" advAuto="0"/>
      <p:bldP spid="303" grpId="3" animBg="1" advAuto="0"/>
      <p:bldP spid="304" grpId="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robabilistic language of thought hypothe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Probabilistic language of thought hypothesis</a:t>
            </a:r>
          </a:p>
        </p:txBody>
      </p:sp>
      <p:sp>
        <p:nvSpPr>
          <p:cNvPr id="349" name="Fodor (1975). The language of thought…"/>
          <p:cNvSpPr/>
          <p:nvPr/>
        </p:nvSpPr>
        <p:spPr>
          <a:xfrm>
            <a:off x="43135" y="8160000"/>
            <a:ext cx="12918530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ts val="4600"/>
              </a:lnSpc>
              <a:defRPr sz="2700"/>
            </a:pPr>
            <a:r>
              <a:rPr dirty="0"/>
              <a:t>Fodor (1975). The language of thought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  <p:sp>
        <p:nvSpPr>
          <p:cNvPr id="350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r>
              <a:t>“Concepts have a language-like compositionality and encode probabilistic knowledge. These features allow them to be extended productively to new situations and support flexible reasoning and learning by probabilistic inference.“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robabilistic language of thought hypothe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Probabilistic language of thought hypothesis</a:t>
            </a:r>
          </a:p>
        </p:txBody>
      </p:sp>
      <p:sp>
        <p:nvSpPr>
          <p:cNvPr id="354" name="Informal version:…"/>
          <p:cNvSpPr/>
          <p:nvPr/>
        </p:nvSpPr>
        <p:spPr>
          <a:xfrm>
            <a:off x="440175" y="867191"/>
            <a:ext cx="1212444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Avenir Heavy"/>
              </a:rPr>
              <a:t>Informal version</a:t>
            </a:r>
            <a:r>
              <a:t>: </a:t>
            </a:r>
          </a:p>
          <a:p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8241" y="3718532"/>
            <a:ext cx="1825753" cy="31409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8" name="Group"/>
          <p:cNvGrpSpPr/>
          <p:nvPr/>
        </p:nvGrpSpPr>
        <p:grpSpPr>
          <a:xfrm>
            <a:off x="660400" y="3106173"/>
            <a:ext cx="4106428" cy="3195914"/>
            <a:chOff x="-239639" y="0"/>
            <a:chExt cx="4106427" cy="3195913"/>
          </a:xfrm>
        </p:grpSpPr>
        <p:sp>
          <p:nvSpPr>
            <p:cNvPr id="356" name="Compositionality"/>
            <p:cNvSpPr txBox="1"/>
            <p:nvPr/>
          </p:nvSpPr>
          <p:spPr>
            <a:xfrm>
              <a:off x="1341823" y="0"/>
              <a:ext cx="252496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Compositionality</a:t>
              </a:r>
            </a:p>
          </p:txBody>
        </p:sp>
        <p:sp>
          <p:nvSpPr>
            <p:cNvPr id="357" name="“A giraffe with a blue ribbon around its neck eats ice cream.”"/>
            <p:cNvSpPr/>
            <p:nvPr/>
          </p:nvSpPr>
          <p:spPr>
            <a:xfrm>
              <a:off x="-239639" y="1169718"/>
              <a:ext cx="2258648" cy="2026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/>
              </a:lvl1pPr>
            </a:lstStyle>
            <a:p>
              <a:r>
                <a:rPr dirty="0"/>
                <a:t>“A giraffe with a blue ribbon around its neck eat</a:t>
              </a:r>
              <a:r>
                <a:rPr lang="en-US" dirty="0"/>
                <a:t>ing</a:t>
              </a:r>
              <a:r>
                <a:rPr dirty="0"/>
                <a:t> ice cream”</a:t>
              </a: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6414670" y="3106173"/>
            <a:ext cx="5905805" cy="4164016"/>
            <a:chOff x="0" y="0"/>
            <a:chExt cx="5905804" cy="4164015"/>
          </a:xfrm>
        </p:grpSpPr>
        <p:sp>
          <p:nvSpPr>
            <p:cNvPr id="359" name="Productivity"/>
            <p:cNvSpPr txBox="1"/>
            <p:nvPr/>
          </p:nvSpPr>
          <p:spPr>
            <a:xfrm>
              <a:off x="2040026" y="0"/>
              <a:ext cx="182575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Productivity</a:t>
              </a:r>
            </a:p>
          </p:txBody>
        </p:sp>
        <p:sp>
          <p:nvSpPr>
            <p:cNvPr id="360" name="&quot;infinite use of finite means”…"/>
            <p:cNvSpPr txBox="1"/>
            <p:nvPr/>
          </p:nvSpPr>
          <p:spPr>
            <a:xfrm>
              <a:off x="956919" y="597848"/>
              <a:ext cx="42418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lnSpc>
                  <a:spcPts val="3700"/>
                </a:lnSpc>
                <a:spcBef>
                  <a:spcPts val="300"/>
                </a:spcBef>
                <a:defRPr sz="2500"/>
              </a:pPr>
              <a:r>
                <a:t>"</a:t>
              </a:r>
              <a:r>
                <a:rPr>
                  <a:latin typeface="Avenir Book Oblique"/>
                  <a:ea typeface="Avenir Book Oblique"/>
                  <a:cs typeface="Avenir Book Oblique"/>
                  <a:sym typeface="Avenir Book Oblique"/>
                </a:rPr>
                <a:t>infinite use of finite means</a:t>
              </a:r>
              <a:r>
                <a:t>”</a:t>
              </a:r>
            </a:p>
            <a:p>
              <a:pPr algn="ctr">
                <a:lnSpc>
                  <a:spcPts val="3500"/>
                </a:lnSpc>
                <a:spcBef>
                  <a:spcPts val="300"/>
                </a:spcBef>
              </a:pPr>
              <a:r>
                <a:t>(Wilhelm von Humboldt)</a:t>
              </a:r>
            </a:p>
          </p:txBody>
        </p:sp>
        <p:sp>
          <p:nvSpPr>
            <p:cNvPr id="361" name="limited number of letters"/>
            <p:cNvSpPr txBox="1"/>
            <p:nvPr/>
          </p:nvSpPr>
          <p:spPr>
            <a:xfrm>
              <a:off x="1231087" y="2427596"/>
              <a:ext cx="347655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limited number of letters</a:t>
              </a:r>
            </a:p>
          </p:txBody>
        </p:sp>
        <p:sp>
          <p:nvSpPr>
            <p:cNvPr id="362" name="fixed set of grammatical rules"/>
            <p:cNvSpPr txBox="1"/>
            <p:nvPr/>
          </p:nvSpPr>
          <p:spPr>
            <a:xfrm>
              <a:off x="898093" y="3035455"/>
              <a:ext cx="410962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fixed set of grammatical rules</a:t>
              </a:r>
            </a:p>
          </p:txBody>
        </p:sp>
        <p:sp>
          <p:nvSpPr>
            <p:cNvPr id="363" name="can express an infinite number of thoughts"/>
            <p:cNvSpPr txBox="1"/>
            <p:nvPr/>
          </p:nvSpPr>
          <p:spPr>
            <a:xfrm>
              <a:off x="0" y="3643315"/>
              <a:ext cx="590580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can express an infinite number of thoughts</a:t>
              </a:r>
            </a:p>
          </p:txBody>
        </p:sp>
        <p:sp>
          <p:nvSpPr>
            <p:cNvPr id="364" name="Language"/>
            <p:cNvSpPr txBox="1"/>
            <p:nvPr/>
          </p:nvSpPr>
          <p:spPr>
            <a:xfrm>
              <a:off x="2198522" y="1821657"/>
              <a:ext cx="150876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Language</a:t>
              </a:r>
            </a:p>
          </p:txBody>
        </p:sp>
      </p:grpSp>
      <p:sp>
        <p:nvSpPr>
          <p:cNvPr id="16" name="Fodor (1975). The language of thought…">
            <a:extLst>
              <a:ext uri="{FF2B5EF4-FFF2-40B4-BE49-F238E27FC236}">
                <a16:creationId xmlns:a16="http://schemas.microsoft.com/office/drawing/2014/main" id="{EE059117-A910-9445-8B29-21F28EE88DC4}"/>
              </a:ext>
            </a:extLst>
          </p:cNvPr>
          <p:cNvSpPr/>
          <p:nvPr/>
        </p:nvSpPr>
        <p:spPr>
          <a:xfrm>
            <a:off x="43135" y="8160000"/>
            <a:ext cx="12918530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ts val="4600"/>
              </a:lnSpc>
              <a:defRPr sz="2700"/>
            </a:pPr>
            <a:r>
              <a:rPr dirty="0"/>
              <a:t>Fodor (1975). The language of thought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700"/>
            </a:pPr>
            <a:r>
              <a:rPr dirty="0"/>
              <a:t>Goodman, Tenenbaum, &amp; Gerstenberg (2015) Concepts in a probabilistic language of thought. 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The Conceptual Mind: New Directions in the Study of Concepts</a:t>
            </a:r>
            <a:r>
              <a:rPr dirty="0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2" animBg="1" advAuto="0"/>
      <p:bldP spid="358" grpId="1" animBg="1" advAuto="0"/>
      <p:bldP spid="365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Doing inference"/>
          <p:cNvSpPr>
            <a:spLocks noGrp="1"/>
          </p:cNvSpPr>
          <p:nvPr>
            <p:ph type="title"/>
          </p:nvPr>
        </p:nvSpPr>
        <p:spPr>
          <a:xfrm>
            <a:off x="409073" y="0"/>
            <a:ext cx="12248148" cy="711300"/>
          </a:xfrm>
          <a:prstGeom prst="rect">
            <a:avLst/>
          </a:prstGeom>
        </p:spPr>
        <p:txBody>
          <a:bodyPr>
            <a:normAutofit/>
          </a:bodyPr>
          <a:lstStyle>
            <a:lvl1pPr defTabSz="344677">
              <a:defRPr sz="3539"/>
            </a:lvl1pPr>
          </a:lstStyle>
          <a:p>
            <a:r>
              <a:rPr lang="en-US" dirty="0"/>
              <a:t>Probabilistic inference</a:t>
            </a:r>
            <a:endParaRPr dirty="0"/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594" y="2545914"/>
            <a:ext cx="4976176" cy="49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ircle"/>
          <p:cNvSpPr/>
          <p:nvPr/>
        </p:nvSpPr>
        <p:spPr>
          <a:xfrm>
            <a:off x="3313735" y="2391485"/>
            <a:ext cx="279894" cy="2798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1257453" y="7786783"/>
            <a:ext cx="4388489" cy="982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extrusionOk="0">
                <a:moveTo>
                  <a:pt x="0" y="19964"/>
                </a:moveTo>
                <a:cubicBezTo>
                  <a:pt x="2419" y="20472"/>
                  <a:pt x="4752" y="17453"/>
                  <a:pt x="6269" y="11918"/>
                </a:cubicBezTo>
                <a:cubicBezTo>
                  <a:pt x="7648" y="6887"/>
                  <a:pt x="8681" y="-367"/>
                  <a:pt x="10672" y="14"/>
                </a:cubicBezTo>
                <a:cubicBezTo>
                  <a:pt x="12399" y="345"/>
                  <a:pt x="13286" y="6595"/>
                  <a:pt x="14469" y="11204"/>
                </a:cubicBezTo>
                <a:cubicBezTo>
                  <a:pt x="16239" y="18099"/>
                  <a:pt x="18942" y="21233"/>
                  <a:pt x="21600" y="19270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7168957" y="1057835"/>
            <a:ext cx="4718840" cy="140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9089"/>
                </a:moveTo>
                <a:cubicBezTo>
                  <a:pt x="2225" y="18307"/>
                  <a:pt x="4446" y="17851"/>
                  <a:pt x="6658" y="17712"/>
                </a:cubicBezTo>
                <a:cubicBezTo>
                  <a:pt x="9621" y="17525"/>
                  <a:pt x="12862" y="17448"/>
                  <a:pt x="14763" y="11130"/>
                </a:cubicBezTo>
                <a:cubicBezTo>
                  <a:pt x="16375" y="5776"/>
                  <a:pt x="17660" y="-2511"/>
                  <a:pt x="19765" y="730"/>
                </a:cubicBezTo>
                <a:cubicBezTo>
                  <a:pt x="20732" y="2219"/>
                  <a:pt x="20878" y="5522"/>
                  <a:pt x="20998" y="8457"/>
                </a:cubicBezTo>
                <a:cubicBezTo>
                  <a:pt x="21136" y="11812"/>
                  <a:pt x="21333" y="15186"/>
                  <a:pt x="21600" y="18624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0" name="Run forward"/>
          <p:cNvSpPr txBox="1"/>
          <p:nvPr/>
        </p:nvSpPr>
        <p:spPr>
          <a:xfrm>
            <a:off x="1657457" y="919567"/>
            <a:ext cx="35924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500"/>
              </a:lnSpc>
              <a:defRPr sz="5100"/>
            </a:lvl1pPr>
          </a:lstStyle>
          <a:p>
            <a:r>
              <a:t>Run forward</a:t>
            </a:r>
          </a:p>
        </p:txBody>
      </p:sp>
      <p:pic>
        <p:nvPicPr>
          <p:cNvPr id="4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2040916" y="4871666"/>
            <a:ext cx="5003739" cy="352235"/>
          </a:xfrm>
          <a:prstGeom prst="rect">
            <a:avLst/>
          </a:prstGeom>
        </p:spPr>
      </p:pic>
      <p:sp>
        <p:nvSpPr>
          <p:cNvPr id="443" name="Where will the ball land?"/>
          <p:cNvSpPr txBox="1"/>
          <p:nvPr/>
        </p:nvSpPr>
        <p:spPr>
          <a:xfrm>
            <a:off x="1451044" y="1714622"/>
            <a:ext cx="40052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700"/>
              </a:lnSpc>
              <a:defRPr sz="2800"/>
            </a:lvl1pPr>
          </a:lstStyle>
          <a:p>
            <a:r>
              <a:t>Where will the ball land?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6984818" y="2504196"/>
            <a:ext cx="5707293" cy="6627227"/>
            <a:chOff x="0" y="-38100"/>
            <a:chExt cx="5707291" cy="6627226"/>
          </a:xfrm>
        </p:grpSpPr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38" y="3618"/>
              <a:ext cx="4976177" cy="496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ircle"/>
            <p:cNvSpPr/>
            <p:nvPr/>
          </p:nvSpPr>
          <p:spPr>
            <a:xfrm>
              <a:off x="4700580" y="4628769"/>
              <a:ext cx="279895" cy="27989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6" name="Reason backward"/>
            <p:cNvSpPr txBox="1"/>
            <p:nvPr/>
          </p:nvSpPr>
          <p:spPr>
            <a:xfrm>
              <a:off x="-1" y="5240673"/>
              <a:ext cx="515405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500"/>
                </a:lnSpc>
                <a:defRPr sz="5100"/>
              </a:lvl1pPr>
            </a:lstStyle>
            <a:p>
              <a:r>
                <a:t>Reason backward</a:t>
              </a:r>
            </a:p>
          </p:txBody>
        </p:sp>
        <p:pic>
          <p:nvPicPr>
            <p:cNvPr id="447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3029306" y="2287651"/>
              <a:ext cx="5003738" cy="352235"/>
            </a:xfrm>
            <a:prstGeom prst="rect">
              <a:avLst/>
            </a:prstGeom>
            <a:effectLst/>
          </p:spPr>
        </p:pic>
        <p:sp>
          <p:nvSpPr>
            <p:cNvPr id="449" name="Where did the ball come from?"/>
            <p:cNvSpPr txBox="1"/>
            <p:nvPr/>
          </p:nvSpPr>
          <p:spPr>
            <a:xfrm>
              <a:off x="56990" y="6004926"/>
              <a:ext cx="504007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700"/>
                </a:lnSpc>
                <a:defRPr sz="2800"/>
              </a:lvl1pPr>
            </a:lstStyle>
            <a:p>
              <a:r>
                <a:t>Where did the ball come from?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042" y="1034715"/>
            <a:ext cx="1510632" cy="15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3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7813E-6 -9.89583E-7 L 0.34057 -0.00081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29" y="-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 animBg="1" advAuto="0"/>
      <p:bldP spid="439" grpId="0" animBg="1" advAuto="0"/>
      <p:bldP spid="450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3845"/>
            <a:ext cx="13004800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ug of War"/>
          <p:cNvSpPr/>
          <p:nvPr/>
        </p:nvSpPr>
        <p:spPr>
          <a:xfrm>
            <a:off x="3948429" y="781050"/>
            <a:ext cx="536194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8000"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t>Tug of War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55" r="55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9" name="Probabilistic programs"/>
          <p:cNvSpPr txBox="1"/>
          <p:nvPr/>
        </p:nvSpPr>
        <p:spPr>
          <a:xfrm>
            <a:off x="3871317" y="310313"/>
            <a:ext cx="8757500" cy="95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7700"/>
              </a:lnSpc>
              <a:defRPr sz="53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Probabilistic programs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Why WebPPL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Why WebPPL?</a:t>
            </a:r>
          </a:p>
        </p:txBody>
      </p:sp>
      <p:pic>
        <p:nvPicPr>
          <p:cNvPr id="372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3275906" y="4340962"/>
            <a:ext cx="6461570" cy="84781"/>
          </a:xfrm>
          <a:prstGeom prst="rect">
            <a:avLst/>
          </a:prstGeom>
        </p:spPr>
      </p:pic>
      <p:pic>
        <p:nvPicPr>
          <p:cNvPr id="374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" y="2001503"/>
            <a:ext cx="11353800" cy="76201"/>
          </a:xfrm>
          <a:prstGeom prst="rect">
            <a:avLst/>
          </a:prstGeom>
        </p:spPr>
      </p:pic>
      <p:sp>
        <p:nvSpPr>
          <p:cNvPr id="376" name="WebPPL"/>
          <p:cNvSpPr txBox="1"/>
          <p:nvPr/>
        </p:nvSpPr>
        <p:spPr>
          <a:xfrm>
            <a:off x="2519502" y="1117600"/>
            <a:ext cx="2149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rPr dirty="0" err="1"/>
              <a:t>WebPPL</a:t>
            </a:r>
            <a:endParaRPr dirty="0"/>
          </a:p>
        </p:txBody>
      </p:sp>
      <p:sp>
        <p:nvSpPr>
          <p:cNvPr id="377" name="other PPLs"/>
          <p:cNvSpPr txBox="1"/>
          <p:nvPr/>
        </p:nvSpPr>
        <p:spPr>
          <a:xfrm>
            <a:off x="8047113" y="1117600"/>
            <a:ext cx="27271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other PPLs</a:t>
            </a:r>
          </a:p>
        </p:txBody>
      </p:sp>
      <p:sp>
        <p:nvSpPr>
          <p:cNvPr id="378" name="written by cognitive scientists for cognitive scientists…"/>
          <p:cNvSpPr txBox="1"/>
          <p:nvPr/>
        </p:nvSpPr>
        <p:spPr>
          <a:xfrm>
            <a:off x="858690" y="2336700"/>
            <a:ext cx="55043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rPr dirty="0"/>
              <a:t>written by cognitive scientists for cognitive scientists</a:t>
            </a:r>
          </a:p>
          <a:p>
            <a:pPr marL="228600" indent="-228600">
              <a:buSzPct val="100000"/>
              <a:buChar char="•"/>
            </a:pPr>
            <a:r>
              <a:rPr dirty="0"/>
              <a:t>goal: building computational models of cognition</a:t>
            </a:r>
          </a:p>
          <a:p>
            <a:pPr marL="228600" indent="-228600">
              <a:buSzPct val="100000"/>
              <a:buChar char="•"/>
            </a:pPr>
            <a:r>
              <a:rPr dirty="0"/>
              <a:t>extremely flexible</a:t>
            </a:r>
          </a:p>
          <a:p>
            <a:pPr marL="228600" indent="-228600">
              <a:buSzPct val="100000"/>
              <a:buChar char="•"/>
            </a:pPr>
            <a:r>
              <a:rPr dirty="0"/>
              <a:t>can be slow</a:t>
            </a:r>
          </a:p>
        </p:txBody>
      </p:sp>
      <p:sp>
        <p:nvSpPr>
          <p:cNvPr id="379" name="Stan, Anglican, Alchemy, BUGS, Edward, PyMC…"/>
          <p:cNvSpPr txBox="1"/>
          <p:nvPr/>
        </p:nvSpPr>
        <p:spPr>
          <a:xfrm>
            <a:off x="6933880" y="2336700"/>
            <a:ext cx="5174626" cy="429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</a:pPr>
            <a:r>
              <a:rPr dirty="0"/>
              <a:t>Stan, Anglican, Alchemy, BUGS, Edward, </a:t>
            </a:r>
            <a:r>
              <a:rPr dirty="0" err="1"/>
              <a:t>PyMC</a:t>
            </a:r>
            <a:endParaRPr dirty="0"/>
          </a:p>
          <a:p>
            <a:pPr marL="228600" indent="-228600">
              <a:buSzPct val="100000"/>
              <a:buChar char="•"/>
            </a:pPr>
            <a:r>
              <a:rPr dirty="0"/>
              <a:t>goal: building rich models for data analysis</a:t>
            </a:r>
          </a:p>
          <a:p>
            <a:pPr marL="228600" indent="-228600">
              <a:buSzPct val="100000"/>
              <a:buChar char="•"/>
            </a:pPr>
            <a:r>
              <a:rPr dirty="0"/>
              <a:t>flexible but limited</a:t>
            </a:r>
          </a:p>
          <a:p>
            <a:pPr marL="228600" indent="-228600">
              <a:buSzPct val="100000"/>
              <a:buChar char="•"/>
            </a:pPr>
            <a:r>
              <a:rPr dirty="0"/>
              <a:t>faster (for the models that can be expressed)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50D2824-E4EB-FE42-850B-A7B76623C8FB}"/>
              </a:ext>
            </a:extLst>
          </p:cNvPr>
          <p:cNvSpPr/>
          <p:nvPr/>
        </p:nvSpPr>
        <p:spPr>
          <a:xfrm>
            <a:off x="952500" y="7849881"/>
            <a:ext cx="10952285" cy="930751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Helvetica Light"/>
                <a:cs typeface="Helvetica Light"/>
                <a:sym typeface="Helvetica Light"/>
              </a:rPr>
              <a:t>Recent PPLs (Pyro, Gen) have a steeper learning curve, require more thought about inference, but keep the flexibility of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Helvetica Light"/>
                <a:cs typeface="Helvetica Light"/>
                <a:sym typeface="Helvetica Light"/>
              </a:rPr>
              <a:t>WebPPL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Roman" panose="02000503020000020003" pitchFamily="2" charset="0"/>
                <a:ea typeface="Helvetica Light"/>
                <a:cs typeface="Helvetica Light"/>
                <a:sym typeface="Helvetica Light"/>
              </a:rPr>
              <a:t> and work faster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6BFE0E-87EC-B242-8352-FB262FE076E3}"/>
              </a:ext>
            </a:extLst>
          </p:cNvPr>
          <p:cNvCxnSpPr/>
          <p:nvPr/>
        </p:nvCxnSpPr>
        <p:spPr>
          <a:xfrm flipH="1" flipV="1">
            <a:off x="2149642" y="6176211"/>
            <a:ext cx="1090863" cy="1696923"/>
          </a:xfrm>
          <a:prstGeom prst="straightConnector1">
            <a:avLst/>
          </a:prstGeom>
          <a:noFill/>
          <a:ln w="28575" cap="flat">
            <a:solidFill>
              <a:schemeClr val="accent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animBg="1"/>
      <p:bldP spid="379" grpId="1" animBg="1" advAuto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WebPPL basics…"/>
          <p:cNvSpPr>
            <a:spLocks noGrp="1"/>
          </p:cNvSpPr>
          <p:nvPr>
            <p:ph type="body" sz="half" idx="1"/>
          </p:nvPr>
        </p:nvSpPr>
        <p:spPr>
          <a:xfrm>
            <a:off x="1981571" y="2654994"/>
            <a:ext cx="9041657" cy="3818831"/>
          </a:xfrm>
          <a:prstGeom prst="rect">
            <a:avLst/>
          </a:prstGeom>
        </p:spPr>
        <p:txBody>
          <a:bodyPr/>
          <a:lstStyle/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WebPPL basics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Building generative models</a:t>
            </a:r>
          </a:p>
          <a:p>
            <a:pPr marL="924560" indent="-924560" defTabSz="531622">
              <a:spcBef>
                <a:spcPts val="1800"/>
              </a:spcBef>
              <a:buSzPct val="100000"/>
              <a:buAutoNum type="arabicPeriod"/>
              <a:defRPr sz="5096"/>
            </a:pPr>
            <a:r>
              <a:t>Doing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http://bit.do/webppl"/>
          <p:cNvSpPr txBox="1"/>
          <p:nvPr/>
        </p:nvSpPr>
        <p:spPr>
          <a:xfrm>
            <a:off x="756951" y="3981450"/>
            <a:ext cx="11490898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dirty="0"/>
              <a:t>http://</a:t>
            </a:r>
            <a:r>
              <a:rPr dirty="0" err="1"/>
              <a:t>bit.do</a:t>
            </a:r>
            <a:r>
              <a:rPr dirty="0"/>
              <a:t>/</a:t>
            </a:r>
            <a:r>
              <a:rPr dirty="0" err="1"/>
              <a:t>webppl</a:t>
            </a:r>
            <a:endParaRPr dirty="0"/>
          </a:p>
        </p:txBody>
      </p:sp>
      <p:sp>
        <p:nvSpPr>
          <p:cNvPr id="3" name="http://bit.do/webppl"/>
          <p:cNvSpPr txBox="1"/>
          <p:nvPr/>
        </p:nvSpPr>
        <p:spPr>
          <a:xfrm>
            <a:off x="2954198" y="5990103"/>
            <a:ext cx="7909217" cy="154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lang="en-US" sz="5000"/>
              <a:t>notes/1_webppl_basics.md</a:t>
            </a:r>
            <a:endParaRPr sz="5000"/>
          </a:p>
        </p:txBody>
      </p:sp>
      <p:sp>
        <p:nvSpPr>
          <p:cNvPr id="4" name="http://bit.do/webppl"/>
          <p:cNvSpPr txBox="1"/>
          <p:nvPr/>
        </p:nvSpPr>
        <p:spPr>
          <a:xfrm>
            <a:off x="2989827" y="7373471"/>
            <a:ext cx="5237011" cy="154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000"/>
              </a:lnSpc>
              <a:defRPr sz="9700"/>
            </a:lvl1pPr>
          </a:lstStyle>
          <a:p>
            <a:r>
              <a:rPr lang="en-US" sz="5000" dirty="0"/>
              <a:t>http://</a:t>
            </a:r>
            <a:r>
              <a:rPr lang="en-US" sz="5000" dirty="0" err="1"/>
              <a:t>webppl.org</a:t>
            </a:r>
            <a:endParaRPr sz="5000" dirty="0"/>
          </a:p>
        </p:txBody>
      </p:sp>
      <p:sp>
        <p:nvSpPr>
          <p:cNvPr id="2" name="Right Arrow 1"/>
          <p:cNvSpPr/>
          <p:nvPr/>
        </p:nvSpPr>
        <p:spPr>
          <a:xfrm>
            <a:off x="1532965" y="6454588"/>
            <a:ext cx="1317811" cy="1075765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532965" y="7906871"/>
            <a:ext cx="1317811" cy="1075765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1. WebPPL basics"/>
          <p:cNvSpPr txBox="1"/>
          <p:nvPr/>
        </p:nvSpPr>
        <p:spPr>
          <a:xfrm>
            <a:off x="2863087" y="4203700"/>
            <a:ext cx="7278625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1. WebPPL basics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declare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declare variables</a:t>
            </a:r>
          </a:p>
          <a:p>
            <a:r>
              <a:t>data formats: numbers, strings, logicals, objects, arrays</a:t>
            </a:r>
          </a:p>
          <a:p>
            <a:r>
              <a:t>if-then-statements</a:t>
            </a:r>
          </a:p>
          <a:p>
            <a:r>
              <a:t>defining functions</a:t>
            </a:r>
          </a:p>
          <a:p>
            <a:r>
              <a:t>higher order functions</a:t>
            </a:r>
          </a:p>
          <a:p>
            <a:pPr lvl="1">
              <a:buChar char="-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map</a:t>
            </a:r>
          </a:p>
        </p:txBody>
      </p:sp>
      <p:sp>
        <p:nvSpPr>
          <p:cNvPr id="388" name="WebPPL basic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WebPPL basics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52500" y="1156395"/>
            <a:ext cx="11099800" cy="97720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 dirty="0"/>
              <a:t> function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WebPPL</a:t>
            </a:r>
            <a:r>
              <a:rPr lang="en-US" dirty="0"/>
              <a:t> basics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29" y="2104390"/>
            <a:ext cx="9257977" cy="2061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8880" y="5149816"/>
            <a:ext cx="168656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In: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8880" y="8341360"/>
            <a:ext cx="168656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Out: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7920" y="5078695"/>
            <a:ext cx="705104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[  1,  2,  3,  4  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77920" y="8255000"/>
            <a:ext cx="705104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[  </a:t>
            </a:r>
            <a:r>
              <a:rPr kumimoji="0" lang="en-US" sz="4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 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,   ,  </a:t>
            </a:r>
            <a:r>
              <a:rPr kumimoji="0" lang="en-US" sz="4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 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,     ]</a:t>
            </a:r>
          </a:p>
        </p:txBody>
      </p:sp>
      <p:sp>
        <p:nvSpPr>
          <p:cNvPr id="9" name="Rectangle 8"/>
          <p:cNvSpPr/>
          <p:nvPr/>
        </p:nvSpPr>
        <p:spPr>
          <a:xfrm>
            <a:off x="4518212" y="4975412"/>
            <a:ext cx="1048870" cy="1048870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814047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273800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7721600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9169400" y="6535271"/>
            <a:ext cx="457200" cy="1425388"/>
          </a:xfrm>
          <a:prstGeom prst="down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0578" y="8296835"/>
            <a:ext cx="59824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1 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charset="0"/>
              <a:ea typeface="Courier" charset="0"/>
              <a:cs typeface="Courier" charset="0"/>
              <a:sym typeface="Avenir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4494" y="8296835"/>
            <a:ext cx="59824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4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76776" y="8296835"/>
            <a:ext cx="59824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9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31836" y="8296835"/>
            <a:ext cx="9652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ts val="4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Avenir Book"/>
              </a:rPr>
              <a:t>16 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charset="0"/>
              <a:ea typeface="Courier" charset="0"/>
              <a:cs typeface="Courier" charset="0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7845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585 0 " pathEditMode="relative" ptsTypes="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84 9.89583E-7 L 0.22754 9.89583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54 4.0625E-6 L 0.34119 4.0625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WebPPL = purely functional programming languag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WebPPL = purely functional programming language </a:t>
            </a:r>
          </a:p>
          <a:p>
            <a:pPr lvl="1">
              <a:buChar char="-"/>
            </a:pPr>
            <a:r>
              <a:rPr dirty="0">
                <a:latin typeface="+mn-lt"/>
                <a:ea typeface="+mn-ea"/>
                <a:cs typeface="+mn-cs"/>
                <a:sym typeface="Avenir Heavy"/>
              </a:rPr>
              <a:t>can’t</a:t>
            </a:r>
            <a:r>
              <a:rPr dirty="0"/>
              <a:t> write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rPr dirty="0">
                <a:latin typeface="Avenir Book Oblique"/>
                <a:ea typeface="Avenir Book Oblique"/>
                <a:cs typeface="Avenir Book Oblique"/>
                <a:sym typeface="Avenir Book Oblique"/>
              </a:rPr>
              <a:t> </a:t>
            </a:r>
            <a:r>
              <a:rPr dirty="0"/>
              <a:t>loops or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while</a:t>
            </a:r>
            <a:r>
              <a:rPr dirty="0"/>
              <a:t> statements</a:t>
            </a:r>
          </a:p>
          <a:p>
            <a:pPr lvl="1">
              <a:buChar char="-"/>
            </a:pPr>
            <a:r>
              <a:rPr dirty="0">
                <a:latin typeface="+mn-lt"/>
                <a:ea typeface="+mn-ea"/>
                <a:cs typeface="+mn-cs"/>
                <a:sym typeface="Avenir Heavy"/>
              </a:rPr>
              <a:t>can</a:t>
            </a:r>
            <a:r>
              <a:rPr dirty="0"/>
              <a:t> create higher-order functions and recursive functions </a:t>
            </a:r>
          </a:p>
          <a:p>
            <a:pPr marL="1300574" lvl="2" indent="-411574">
              <a:buChar char="-"/>
            </a:pPr>
            <a:r>
              <a:rPr dirty="0"/>
              <a:t>for example: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dirty="0"/>
              <a:t> = apply a function to each element of a list (like a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rPr dirty="0"/>
              <a:t> loop)</a:t>
            </a:r>
          </a:p>
        </p:txBody>
      </p:sp>
      <p:sp>
        <p:nvSpPr>
          <p:cNvPr id="391" name="WebPPL basic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WebPPL basics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2. Building generative models"/>
          <p:cNvSpPr txBox="1"/>
          <p:nvPr/>
        </p:nvSpPr>
        <p:spPr>
          <a:xfrm>
            <a:off x="332485" y="4203700"/>
            <a:ext cx="12339829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2. 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orward sampling and random primitives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7679409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forward sampling and random primitives</a:t>
            </a:r>
          </a:p>
          <a:p>
            <a:pPr marL="493888" indent="-493888"/>
            <a:r>
              <a:t>building simple models</a:t>
            </a:r>
          </a:p>
          <a:p>
            <a:pPr marL="493888" indent="-493888"/>
            <a:r>
              <a:t>sample from probability distributions</a:t>
            </a:r>
          </a:p>
          <a:p>
            <a:pPr marL="493888" indent="-493888"/>
            <a:r>
              <a:t>memoization: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mem</a:t>
            </a:r>
          </a:p>
          <a:p>
            <a:pPr marL="493888" indent="-493888"/>
            <a:r>
              <a:t>recursive functions</a:t>
            </a:r>
          </a:p>
        </p:txBody>
      </p:sp>
      <p:sp>
        <p:nvSpPr>
          <p:cNvPr id="397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17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19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WebPPL is a language to formally describe how  the world works…"/>
          <p:cNvSpPr>
            <a:spLocks noGrp="1"/>
          </p:cNvSpPr>
          <p:nvPr>
            <p:ph type="body" idx="1"/>
          </p:nvPr>
        </p:nvSpPr>
        <p:spPr>
          <a:xfrm>
            <a:off x="952500" y="1156394"/>
            <a:ext cx="11099800" cy="6328322"/>
          </a:xfrm>
          <a:prstGeom prst="rect">
            <a:avLst/>
          </a:prstGeom>
        </p:spPr>
        <p:txBody>
          <a:bodyPr/>
          <a:lstStyle/>
          <a:p>
            <a:pPr marL="493888" indent="-493888"/>
            <a:r>
              <a:t>WebPPL is a language to formally describe how  the world works</a:t>
            </a:r>
          </a:p>
          <a:p>
            <a:pPr marL="493888" indent="-493888"/>
            <a:r>
              <a:t>random choices capture our uncertainty or ignorance</a:t>
            </a:r>
          </a:p>
          <a:p>
            <a:pPr marL="493888" indent="-493888"/>
            <a:r>
              <a:t>the language is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universal</a:t>
            </a:r>
            <a:r>
              <a:t>: it can express any computable process</a:t>
            </a:r>
          </a:p>
          <a:p>
            <a:pPr marL="493888" indent="-493888"/>
            <a:r>
              <a:t>causal dependence is important: the program describes what influences what</a:t>
            </a:r>
          </a:p>
        </p:txBody>
      </p:sp>
      <p:sp>
        <p:nvSpPr>
          <p:cNvPr id="400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2" name="Stuhlmüller, Tenenbaum, &amp; Goodman (2010) Learning Structured Generative Concepts. Cognitive Science Proceedings…"/>
          <p:cNvSpPr txBox="1"/>
          <p:nvPr/>
        </p:nvSpPr>
        <p:spPr>
          <a:xfrm>
            <a:off x="247142" y="8147523"/>
            <a:ext cx="12510517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t>Stuhlmüller, Tenenbaum, &amp; Goodman (2010) Learning Structured Generative Concepts. </a:t>
            </a:r>
            <a:r>
              <a:rPr dirty="0"/>
              <a:t>Cognitive Science Proceedings</a:t>
            </a:r>
          </a:p>
          <a:p>
            <a:pPr defTabSz="584200">
              <a:lnSpc>
                <a:spcPct val="100000"/>
              </a:lnSpc>
              <a:spcBef>
                <a:spcPts val="1000"/>
              </a:spcBef>
              <a:defRPr sz="2000"/>
            </a:pPr>
            <a:r>
              <a:rPr dirty="0"/>
              <a:t>Stuhlmüller &amp; Goodman (2014) Reasoning about reasoning by nested conditioning: Modeling theory of mind with probabilistic programs. Cognitive Systems Research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Building generative mod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Building generative models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06" name="var a = flip(0.3)…"/>
          <p:cNvSpPr txBox="1"/>
          <p:nvPr/>
        </p:nvSpPr>
        <p:spPr>
          <a:xfrm>
            <a:off x="308458" y="2852787"/>
            <a:ext cx="5103243" cy="21971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6"/>
                </a:solidFill>
              </a:rPr>
              <a:t>return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+ </a:t>
            </a:r>
            <a:r>
              <a:rPr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407" name="Random primitives:"/>
          <p:cNvSpPr txBox="1"/>
          <p:nvPr/>
        </p:nvSpPr>
        <p:spPr>
          <a:xfrm>
            <a:off x="302604" y="2116186"/>
            <a:ext cx="44323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900"/>
            </a:lvl1pPr>
          </a:lstStyle>
          <a:p>
            <a:r>
              <a:t>Random primitives:</a:t>
            </a:r>
          </a:p>
        </p:txBody>
      </p:sp>
      <p:sp>
        <p:nvSpPr>
          <p:cNvPr id="408" name="=&gt; 1"/>
          <p:cNvSpPr txBox="1"/>
          <p:nvPr/>
        </p:nvSpPr>
        <p:spPr>
          <a:xfrm>
            <a:off x="5575362" y="2725786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09" name="=&gt; 0"/>
          <p:cNvSpPr txBox="1"/>
          <p:nvPr/>
        </p:nvSpPr>
        <p:spPr>
          <a:xfrm>
            <a:off x="5575362" y="33099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0</a:t>
            </a:r>
          </a:p>
        </p:txBody>
      </p:sp>
      <p:sp>
        <p:nvSpPr>
          <p:cNvPr id="410" name="=&gt; 1"/>
          <p:cNvSpPr txBox="1"/>
          <p:nvPr/>
        </p:nvSpPr>
        <p:spPr>
          <a:xfrm>
            <a:off x="5575362" y="3856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11" name="=&gt; 2"/>
          <p:cNvSpPr txBox="1"/>
          <p:nvPr/>
        </p:nvSpPr>
        <p:spPr>
          <a:xfrm>
            <a:off x="5575362" y="4364087"/>
            <a:ext cx="11253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2</a:t>
            </a:r>
          </a:p>
        </p:txBody>
      </p:sp>
      <p:sp>
        <p:nvSpPr>
          <p:cNvPr id="412" name="0"/>
          <p:cNvSpPr txBox="1"/>
          <p:nvPr/>
        </p:nvSpPr>
        <p:spPr>
          <a:xfrm>
            <a:off x="67945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3" name="0"/>
          <p:cNvSpPr txBox="1"/>
          <p:nvPr/>
        </p:nvSpPr>
        <p:spPr>
          <a:xfrm>
            <a:off x="67945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4" name="0"/>
          <p:cNvSpPr txBox="1"/>
          <p:nvPr/>
        </p:nvSpPr>
        <p:spPr>
          <a:xfrm>
            <a:off x="67945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5" name="0"/>
          <p:cNvSpPr txBox="1"/>
          <p:nvPr/>
        </p:nvSpPr>
        <p:spPr>
          <a:xfrm>
            <a:off x="67945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6" name="0"/>
          <p:cNvSpPr txBox="1"/>
          <p:nvPr/>
        </p:nvSpPr>
        <p:spPr>
          <a:xfrm>
            <a:off x="7226362" y="2725786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7" name="0"/>
          <p:cNvSpPr txBox="1"/>
          <p:nvPr/>
        </p:nvSpPr>
        <p:spPr>
          <a:xfrm>
            <a:off x="7226362" y="33099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18" name="1"/>
          <p:cNvSpPr txBox="1"/>
          <p:nvPr/>
        </p:nvSpPr>
        <p:spPr>
          <a:xfrm>
            <a:off x="7226362" y="3856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19" name="1"/>
          <p:cNvSpPr txBox="1"/>
          <p:nvPr/>
        </p:nvSpPr>
        <p:spPr>
          <a:xfrm>
            <a:off x="7226362" y="4364087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graphicFrame>
        <p:nvGraphicFramePr>
          <p:cNvPr id="420" name="2D Column Chart"/>
          <p:cNvGraphicFramePr/>
          <p:nvPr/>
        </p:nvGraphicFramePr>
        <p:xfrm>
          <a:off x="8318562" y="2141586"/>
          <a:ext cx="4445001" cy="3295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1" name="…"/>
          <p:cNvSpPr txBox="1"/>
          <p:nvPr/>
        </p:nvSpPr>
        <p:spPr>
          <a:xfrm>
            <a:off x="7541207" y="3316337"/>
            <a:ext cx="73169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…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1401154" y="5551537"/>
            <a:ext cx="11781509" cy="1473201"/>
            <a:chOff x="0" y="0"/>
            <a:chExt cx="11781507" cy="1473200"/>
          </a:xfrm>
        </p:grpSpPr>
        <p:sp>
          <p:nvSpPr>
            <p:cNvPr id="422" name="Sampling"/>
            <p:cNvSpPr txBox="1"/>
            <p:nvPr/>
          </p:nvSpPr>
          <p:spPr>
            <a:xfrm>
              <a:off x="178816" y="812800"/>
              <a:ext cx="1877567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Sampling</a:t>
              </a:r>
            </a:p>
          </p:txBody>
        </p:sp>
        <p:sp>
          <p:nvSpPr>
            <p:cNvPr id="423" name="}"/>
            <p:cNvSpPr txBox="1"/>
            <p:nvPr/>
          </p:nvSpPr>
          <p:spPr>
            <a:xfrm rot="5400000">
              <a:off x="980411" y="-971550"/>
              <a:ext cx="896678" cy="2857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424" name="Distributions"/>
            <p:cNvSpPr txBox="1"/>
            <p:nvPr/>
          </p:nvSpPr>
          <p:spPr>
            <a:xfrm>
              <a:off x="6765007" y="812800"/>
              <a:ext cx="50165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Distributions</a:t>
              </a:r>
            </a:p>
          </p:txBody>
        </p:sp>
        <p:sp>
          <p:nvSpPr>
            <p:cNvPr id="425" name="}"/>
            <p:cNvSpPr txBox="1"/>
            <p:nvPr/>
          </p:nvSpPr>
          <p:spPr>
            <a:xfrm rot="5400000">
              <a:off x="8951918" y="-980412"/>
              <a:ext cx="896678" cy="285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91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426" name="≅"/>
            <p:cNvSpPr txBox="1"/>
            <p:nvPr/>
          </p:nvSpPr>
          <p:spPr>
            <a:xfrm>
              <a:off x="4695310" y="90301"/>
              <a:ext cx="104047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7500">
                  <a:latin typeface="궁서체"/>
                  <a:ea typeface="궁서체"/>
                  <a:cs typeface="궁서체"/>
                  <a:sym typeface="궁서체"/>
                </a:defRPr>
              </a:lvl1pPr>
            </a:lstStyle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>
                  <a:latin typeface="궁서체"/>
                  <a:ea typeface="궁서체"/>
                  <a:cs typeface="궁서체"/>
                  <a:sym typeface="궁서체"/>
                </a:rPr>
                <a:t>≅</a:t>
              </a:r>
            </a:p>
          </p:txBody>
        </p:sp>
      </p:grpSp>
      <p:pic>
        <p:nvPicPr>
          <p:cNvPr id="4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1160" y="2473184"/>
            <a:ext cx="3506504" cy="84040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Goodman, Mansinghka, Roy, Bonawitz, &amp; Tenenbaum (2008) Church: A language for generative models. Uncertainty in Artificial Intelligence"/>
          <p:cNvSpPr txBox="1"/>
          <p:nvPr/>
        </p:nvSpPr>
        <p:spPr>
          <a:xfrm>
            <a:off x="222205" y="8666858"/>
            <a:ext cx="12560390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ts val="3900"/>
              </a:lnSpc>
              <a:defRPr sz="2100"/>
            </a:lvl1pPr>
          </a:lstStyle>
          <a:p>
            <a:r>
              <a:t>Goodman, Mansinghka, Roy, Bonawitz, &amp; Tenenbaum (2008) Church: A language for generative models. </a:t>
            </a:r>
            <a:r>
              <a:rPr dirty="0"/>
              <a:t>Uncertainty in Artificial Intelligence</a:t>
            </a:r>
          </a:p>
        </p:txBody>
      </p:sp>
      <p:sp>
        <p:nvSpPr>
          <p:cNvPr id="430" name="any computable distribution can be represented as the distribution induced by sampling from a probabilistic program"/>
          <p:cNvSpPr txBox="1"/>
          <p:nvPr/>
        </p:nvSpPr>
        <p:spPr>
          <a:xfrm>
            <a:off x="1114429" y="7324725"/>
            <a:ext cx="1077594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000">
                <a:solidFill>
                  <a:schemeClr val="accent5"/>
                </a:solidFill>
              </a:defRPr>
            </a:lvl1pPr>
          </a:lstStyle>
          <a:p>
            <a:r>
              <a:t>any computable distribution can be represented as the distribution induced by sampling from a probabilistic program</a:t>
            </a:r>
          </a:p>
        </p:txBody>
      </p:sp>
      <p:sp>
        <p:nvSpPr>
          <p:cNvPr id="431" name="relationship between sampling and probability distributions"/>
          <p:cNvSpPr txBox="1"/>
          <p:nvPr/>
        </p:nvSpPr>
        <p:spPr>
          <a:xfrm>
            <a:off x="730300" y="1093836"/>
            <a:ext cx="987093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800"/>
              </a:lnSpc>
              <a:defRPr sz="2900"/>
            </a:lvl1pPr>
          </a:lstStyle>
          <a:p>
            <a:r>
              <a:t>relationship between sampling and probability distributions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5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1" animBg="1" advAuto="0"/>
      <p:bldP spid="409" grpId="2" animBg="1" advAuto="0"/>
      <p:bldP spid="410" grpId="3" animBg="1" advAuto="0"/>
      <p:bldP spid="411" grpId="4" animBg="1" advAuto="0"/>
      <p:bldP spid="412" grpId="5" animBg="1" advAuto="0"/>
      <p:bldP spid="413" grpId="6" animBg="1" advAuto="0"/>
      <p:bldP spid="414" grpId="7" animBg="1" advAuto="0"/>
      <p:bldP spid="415" grpId="8" animBg="1" advAuto="0"/>
      <p:bldP spid="416" grpId="9" animBg="1" advAuto="0"/>
      <p:bldP spid="417" grpId="10" animBg="1" advAuto="0"/>
      <p:bldP spid="418" grpId="11" animBg="1" advAuto="0"/>
      <p:bldP spid="419" grpId="12" animBg="1" advAuto="0"/>
      <p:bldP spid="420" grpId="14" animBg="1" advAuto="0"/>
      <p:bldP spid="421" grpId="13" animBg="1" advAuto="0"/>
      <p:bldP spid="427" grpId="16" animBg="1" advAuto="0"/>
      <p:bldP spid="428" grpId="15" animBg="1" advAuto="0"/>
      <p:bldP spid="430" grpId="17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3. Doing inference"/>
          <p:cNvSpPr txBox="1"/>
          <p:nvPr/>
        </p:nvSpPr>
        <p:spPr>
          <a:xfrm>
            <a:off x="2676550" y="4203700"/>
            <a:ext cx="765170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0000"/>
              </a:lnSpc>
              <a:defRPr sz="7200"/>
            </a:lvl1pPr>
          </a:lstStyle>
          <a:p>
            <a:r>
              <a:t>3. Doing inference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594" y="2545914"/>
            <a:ext cx="4976176" cy="496202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ircle"/>
          <p:cNvSpPr/>
          <p:nvPr/>
        </p:nvSpPr>
        <p:spPr>
          <a:xfrm>
            <a:off x="3313735" y="2391485"/>
            <a:ext cx="279894" cy="27989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1257453" y="7786783"/>
            <a:ext cx="4388489" cy="982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20" extrusionOk="0">
                <a:moveTo>
                  <a:pt x="0" y="19964"/>
                </a:moveTo>
                <a:cubicBezTo>
                  <a:pt x="2419" y="20472"/>
                  <a:pt x="4752" y="17453"/>
                  <a:pt x="6269" y="11918"/>
                </a:cubicBezTo>
                <a:cubicBezTo>
                  <a:pt x="7648" y="6887"/>
                  <a:pt x="8681" y="-367"/>
                  <a:pt x="10672" y="14"/>
                </a:cubicBezTo>
                <a:cubicBezTo>
                  <a:pt x="12399" y="345"/>
                  <a:pt x="13286" y="6595"/>
                  <a:pt x="14469" y="11204"/>
                </a:cubicBezTo>
                <a:cubicBezTo>
                  <a:pt x="16239" y="18099"/>
                  <a:pt x="18942" y="21233"/>
                  <a:pt x="21600" y="19270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7168957" y="1057835"/>
            <a:ext cx="4718840" cy="140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9" extrusionOk="0">
                <a:moveTo>
                  <a:pt x="0" y="19089"/>
                </a:moveTo>
                <a:cubicBezTo>
                  <a:pt x="2225" y="18307"/>
                  <a:pt x="4446" y="17851"/>
                  <a:pt x="6658" y="17712"/>
                </a:cubicBezTo>
                <a:cubicBezTo>
                  <a:pt x="9621" y="17525"/>
                  <a:pt x="12862" y="17448"/>
                  <a:pt x="14763" y="11130"/>
                </a:cubicBezTo>
                <a:cubicBezTo>
                  <a:pt x="16375" y="5776"/>
                  <a:pt x="17660" y="-2511"/>
                  <a:pt x="19765" y="730"/>
                </a:cubicBezTo>
                <a:cubicBezTo>
                  <a:pt x="20732" y="2219"/>
                  <a:pt x="20878" y="5522"/>
                  <a:pt x="20998" y="8457"/>
                </a:cubicBezTo>
                <a:cubicBezTo>
                  <a:pt x="21136" y="11812"/>
                  <a:pt x="21333" y="15186"/>
                  <a:pt x="21600" y="18624"/>
                </a:cubicBezTo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0" name="Run forward"/>
          <p:cNvSpPr txBox="1"/>
          <p:nvPr/>
        </p:nvSpPr>
        <p:spPr>
          <a:xfrm>
            <a:off x="1657457" y="919567"/>
            <a:ext cx="359245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7500"/>
              </a:lnSpc>
              <a:defRPr sz="5100"/>
            </a:lvl1pPr>
          </a:lstStyle>
          <a:p>
            <a:r>
              <a:t>Run forward</a:t>
            </a:r>
          </a:p>
        </p:txBody>
      </p:sp>
      <p:pic>
        <p:nvPicPr>
          <p:cNvPr id="4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2040916" y="4871666"/>
            <a:ext cx="5003739" cy="352235"/>
          </a:xfrm>
          <a:prstGeom prst="rect">
            <a:avLst/>
          </a:prstGeom>
        </p:spPr>
      </p:pic>
      <p:sp>
        <p:nvSpPr>
          <p:cNvPr id="443" name="Where will the ball land?"/>
          <p:cNvSpPr txBox="1"/>
          <p:nvPr/>
        </p:nvSpPr>
        <p:spPr>
          <a:xfrm>
            <a:off x="1451044" y="1714622"/>
            <a:ext cx="40052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700"/>
              </a:lnSpc>
              <a:defRPr sz="2800"/>
            </a:lvl1pPr>
          </a:lstStyle>
          <a:p>
            <a:r>
              <a:t>Where will the ball land?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6984818" y="2504196"/>
            <a:ext cx="5707293" cy="6627227"/>
            <a:chOff x="0" y="-38100"/>
            <a:chExt cx="5707291" cy="6627226"/>
          </a:xfrm>
        </p:grpSpPr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38" y="3618"/>
              <a:ext cx="4976177" cy="4962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5" name="Circle"/>
            <p:cNvSpPr/>
            <p:nvPr/>
          </p:nvSpPr>
          <p:spPr>
            <a:xfrm>
              <a:off x="4700580" y="4628769"/>
              <a:ext cx="279895" cy="279894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6" name="Reason backward"/>
            <p:cNvSpPr txBox="1"/>
            <p:nvPr/>
          </p:nvSpPr>
          <p:spPr>
            <a:xfrm>
              <a:off x="-1" y="5240673"/>
              <a:ext cx="515405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ts val="7500"/>
                </a:lnSpc>
                <a:defRPr sz="5100"/>
              </a:lvl1pPr>
            </a:lstStyle>
            <a:p>
              <a:r>
                <a:t>Reason backward</a:t>
              </a:r>
            </a:p>
          </p:txBody>
        </p:sp>
        <p:pic>
          <p:nvPicPr>
            <p:cNvPr id="447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5400000">
              <a:off x="3029306" y="2287651"/>
              <a:ext cx="5003738" cy="352235"/>
            </a:xfrm>
            <a:prstGeom prst="rect">
              <a:avLst/>
            </a:prstGeom>
            <a:effectLst/>
          </p:spPr>
        </p:pic>
        <p:sp>
          <p:nvSpPr>
            <p:cNvPr id="449" name="Where did the ball come from?"/>
            <p:cNvSpPr txBox="1"/>
            <p:nvPr/>
          </p:nvSpPr>
          <p:spPr>
            <a:xfrm>
              <a:off x="56990" y="6004926"/>
              <a:ext cx="504007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700"/>
                </a:lnSpc>
                <a:defRPr sz="2800"/>
              </a:lvl1pPr>
            </a:lstStyle>
            <a:p>
              <a:r>
                <a:t>Where did the ball come from?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sp>
        <p:nvSpPr>
          <p:cNvPr id="453" name="Infer(…"/>
          <p:cNvSpPr txBox="1"/>
          <p:nvPr/>
        </p:nvSpPr>
        <p:spPr>
          <a:xfrm>
            <a:off x="111580" y="1730760"/>
            <a:ext cx="6107405" cy="3670301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Infer(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73FCD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chemeClr val="accent6"/>
                </a:solidFill>
              </a:rPr>
              <a:t>function(){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var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 = flip(</a:t>
            </a:r>
            <a:r>
              <a:rPr>
                <a:solidFill>
                  <a:schemeClr val="accent2"/>
                </a:solidFill>
              </a:rPr>
              <a:t>0.3</a:t>
            </a:r>
            <a:r>
              <a:t>)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return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a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b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D479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c</a:t>
            </a:r>
            <a:r>
              <a:rPr>
                <a:solidFill>
                  <a:schemeClr val="accent6"/>
                </a:solidFill>
              </a:rPr>
              <a:t>}</a:t>
            </a:r>
            <a:r>
              <a:rPr>
                <a:solidFill>
                  <a:srgbClr val="000000"/>
                </a:solidFill>
              </a:rPr>
              <a:t>)</a:t>
            </a:r>
            <a:r>
              <a:t>  </a:t>
            </a:r>
          </a:p>
        </p:txBody>
      </p:sp>
      <p:sp>
        <p:nvSpPr>
          <p:cNvPr id="454" name="Conditional inference:"/>
          <p:cNvSpPr txBox="1"/>
          <p:nvPr/>
        </p:nvSpPr>
        <p:spPr>
          <a:xfrm>
            <a:off x="105230" y="1032261"/>
            <a:ext cx="53340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Conditional inference:</a:t>
            </a:r>
          </a:p>
        </p:txBody>
      </p:sp>
      <p:sp>
        <p:nvSpPr>
          <p:cNvPr id="455" name="=&gt; 1"/>
          <p:cNvSpPr txBox="1"/>
          <p:nvPr/>
        </p:nvSpPr>
        <p:spPr>
          <a:xfrm>
            <a:off x="6372612" y="26651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56" name="=&gt; 0"/>
          <p:cNvSpPr txBox="1"/>
          <p:nvPr/>
        </p:nvSpPr>
        <p:spPr>
          <a:xfrm>
            <a:off x="6372612" y="32493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0</a:t>
            </a:r>
          </a:p>
        </p:txBody>
      </p:sp>
      <p:sp>
        <p:nvSpPr>
          <p:cNvPr id="457" name="=&gt; 1"/>
          <p:cNvSpPr txBox="1"/>
          <p:nvPr/>
        </p:nvSpPr>
        <p:spPr>
          <a:xfrm>
            <a:off x="6372612" y="37954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1</a:t>
            </a:r>
          </a:p>
        </p:txBody>
      </p:sp>
      <p:sp>
        <p:nvSpPr>
          <p:cNvPr id="458" name="=&gt; 2"/>
          <p:cNvSpPr txBox="1"/>
          <p:nvPr/>
        </p:nvSpPr>
        <p:spPr>
          <a:xfrm>
            <a:off x="6372612" y="4798718"/>
            <a:ext cx="11253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=&gt; 2</a:t>
            </a:r>
          </a:p>
        </p:txBody>
      </p:sp>
      <p:sp>
        <p:nvSpPr>
          <p:cNvPr id="459" name="0"/>
          <p:cNvSpPr txBox="1"/>
          <p:nvPr/>
        </p:nvSpPr>
        <p:spPr>
          <a:xfrm>
            <a:off x="75918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0" name="0"/>
          <p:cNvSpPr txBox="1"/>
          <p:nvPr/>
        </p:nvSpPr>
        <p:spPr>
          <a:xfrm>
            <a:off x="75918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1" name="0"/>
          <p:cNvSpPr txBox="1"/>
          <p:nvPr/>
        </p:nvSpPr>
        <p:spPr>
          <a:xfrm>
            <a:off x="75918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2" name="0"/>
          <p:cNvSpPr txBox="1"/>
          <p:nvPr/>
        </p:nvSpPr>
        <p:spPr>
          <a:xfrm>
            <a:off x="7591812" y="47732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3" name="0"/>
          <p:cNvSpPr txBox="1"/>
          <p:nvPr/>
        </p:nvSpPr>
        <p:spPr>
          <a:xfrm>
            <a:off x="80236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4" name="0"/>
          <p:cNvSpPr txBox="1"/>
          <p:nvPr/>
        </p:nvSpPr>
        <p:spPr>
          <a:xfrm>
            <a:off x="80236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5" name="1"/>
          <p:cNvSpPr txBox="1"/>
          <p:nvPr/>
        </p:nvSpPr>
        <p:spPr>
          <a:xfrm>
            <a:off x="80236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6" name="1"/>
          <p:cNvSpPr txBox="1"/>
          <p:nvPr/>
        </p:nvSpPr>
        <p:spPr>
          <a:xfrm>
            <a:off x="80236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7" name="1"/>
          <p:cNvSpPr txBox="1"/>
          <p:nvPr/>
        </p:nvSpPr>
        <p:spPr>
          <a:xfrm>
            <a:off x="8455412" y="26651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468" name="0"/>
          <p:cNvSpPr txBox="1"/>
          <p:nvPr/>
        </p:nvSpPr>
        <p:spPr>
          <a:xfrm>
            <a:off x="8455412" y="32493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69" name="0"/>
          <p:cNvSpPr txBox="1"/>
          <p:nvPr/>
        </p:nvSpPr>
        <p:spPr>
          <a:xfrm>
            <a:off x="8455412" y="3795418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470" name="1"/>
          <p:cNvSpPr txBox="1"/>
          <p:nvPr/>
        </p:nvSpPr>
        <p:spPr>
          <a:xfrm>
            <a:off x="8455412" y="4760503"/>
            <a:ext cx="34802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grpSp>
        <p:nvGrpSpPr>
          <p:cNvPr id="475" name="Group"/>
          <p:cNvGrpSpPr/>
          <p:nvPr/>
        </p:nvGrpSpPr>
        <p:grpSpPr>
          <a:xfrm>
            <a:off x="7629910" y="2715917"/>
            <a:ext cx="673137" cy="2716895"/>
            <a:chOff x="-38101" y="-38101"/>
            <a:chExt cx="673135" cy="2716893"/>
          </a:xfrm>
        </p:grpSpPr>
        <p:pic>
          <p:nvPicPr>
            <p:cNvPr id="471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2" y="-38102"/>
              <a:ext cx="266737" cy="2716895"/>
            </a:xfrm>
            <a:prstGeom prst="rect">
              <a:avLst/>
            </a:prstGeom>
            <a:effectLst/>
          </p:spPr>
        </p:pic>
        <p:pic>
          <p:nvPicPr>
            <p:cNvPr id="473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8298" y="-38102"/>
              <a:ext cx="266737" cy="2716895"/>
            </a:xfrm>
            <a:prstGeom prst="rect">
              <a:avLst/>
            </a:prstGeom>
            <a:effectLst/>
          </p:spPr>
        </p:pic>
      </p:grpSp>
      <p:grpSp>
        <p:nvGrpSpPr>
          <p:cNvPr id="478" name="Group"/>
          <p:cNvGrpSpPr/>
          <p:nvPr/>
        </p:nvGrpSpPr>
        <p:grpSpPr>
          <a:xfrm>
            <a:off x="9113145" y="1714484"/>
            <a:ext cx="3761173" cy="3807042"/>
            <a:chOff x="-402305" y="0"/>
            <a:chExt cx="3761171" cy="3807041"/>
          </a:xfrm>
        </p:grpSpPr>
        <p:graphicFrame>
          <p:nvGraphicFramePr>
            <p:cNvPr id="476" name="2D Column Chart"/>
            <p:cNvGraphicFramePr/>
            <p:nvPr/>
          </p:nvGraphicFramePr>
          <p:xfrm>
            <a:off x="-402306" y="522159"/>
            <a:ext cx="3761173" cy="32848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77" name="Posterior distribution"/>
            <p:cNvSpPr txBox="1"/>
            <p:nvPr/>
          </p:nvSpPr>
          <p:spPr>
            <a:xfrm>
              <a:off x="0" y="0"/>
              <a:ext cx="3311843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4600"/>
                </a:lnSpc>
                <a:defRPr sz="2700"/>
              </a:lvl1pPr>
            </a:lstStyle>
            <a:p>
              <a:r>
                <a:t>Posterior distribution</a:t>
              </a:r>
            </a:p>
          </p:txBody>
        </p:sp>
      </p:grpSp>
      <p:grpSp>
        <p:nvGrpSpPr>
          <p:cNvPr id="482" name="Group"/>
          <p:cNvGrpSpPr/>
          <p:nvPr/>
        </p:nvGrpSpPr>
        <p:grpSpPr>
          <a:xfrm>
            <a:off x="1784871" y="5918383"/>
            <a:ext cx="9582915" cy="3189324"/>
            <a:chOff x="0" y="0"/>
            <a:chExt cx="9582914" cy="3189322"/>
          </a:xfrm>
        </p:grpSpPr>
        <p:sp>
          <p:nvSpPr>
            <p:cNvPr id="479" name="Rounded Rectangle"/>
            <p:cNvSpPr/>
            <p:nvPr/>
          </p:nvSpPr>
          <p:spPr>
            <a:xfrm>
              <a:off x="0" y="0"/>
              <a:ext cx="9582915" cy="3189323"/>
            </a:xfrm>
            <a:prstGeom prst="roundRect">
              <a:avLst>
                <a:gd name="adj" fmla="val 6625"/>
              </a:avLst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80" name="“It is an old maxim of mine that when you have excluded the impossible, whatever remains, however improbable, must be the truth.”"/>
            <p:cNvSpPr txBox="1"/>
            <p:nvPr/>
          </p:nvSpPr>
          <p:spPr>
            <a:xfrm>
              <a:off x="197638" y="85927"/>
              <a:ext cx="7303980" cy="2966669"/>
            </a:xfrm>
            <a:prstGeom prst="rect">
              <a:avLst/>
            </a:prstGeom>
            <a:solidFill>
              <a:srgbClr val="44444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7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“It is an old maxim of mine that when you have excluded the impossible, whatever remains, however improbable, must be the truth.”</a:t>
              </a:r>
            </a:p>
          </p:txBody>
        </p:sp>
        <p:pic>
          <p:nvPicPr>
            <p:cNvPr id="481" name="new_sherlock_holmes_by_allegator-d4ll8lp.tiff" descr="new_sherlock_holmes_by_allegator-d4ll8lp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723468" y="391845"/>
              <a:ext cx="1685521" cy="2591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9" name="Group"/>
          <p:cNvGrpSpPr/>
          <p:nvPr/>
        </p:nvGrpSpPr>
        <p:grpSpPr>
          <a:xfrm>
            <a:off x="565990" y="4328364"/>
            <a:ext cx="8237445" cy="615951"/>
            <a:chOff x="0" y="0"/>
            <a:chExt cx="8237444" cy="615949"/>
          </a:xfrm>
        </p:grpSpPr>
        <p:grpSp>
          <p:nvGrpSpPr>
            <p:cNvPr id="487" name="Group"/>
            <p:cNvGrpSpPr/>
            <p:nvPr/>
          </p:nvGrpSpPr>
          <p:grpSpPr>
            <a:xfrm>
              <a:off x="5806622" y="19049"/>
              <a:ext cx="2430823" cy="596901"/>
              <a:chOff x="0" y="0"/>
              <a:chExt cx="2430822" cy="596900"/>
            </a:xfrm>
          </p:grpSpPr>
          <p:sp>
            <p:nvSpPr>
              <p:cNvPr id="483" name="=&gt; T"/>
              <p:cNvSpPr txBox="1"/>
              <p:nvPr/>
            </p:nvSpPr>
            <p:spPr>
              <a:xfrm>
                <a:off x="0" y="0"/>
                <a:ext cx="1125389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=&gt; T</a:t>
                </a:r>
              </a:p>
            </p:txBody>
          </p:sp>
          <p:sp>
            <p:nvSpPr>
              <p:cNvPr id="484" name="F"/>
              <p:cNvSpPr txBox="1"/>
              <p:nvPr/>
            </p:nvSpPr>
            <p:spPr>
              <a:xfrm>
                <a:off x="12192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485" name="F"/>
              <p:cNvSpPr txBox="1"/>
              <p:nvPr/>
            </p:nvSpPr>
            <p:spPr>
              <a:xfrm>
                <a:off x="16510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486" name="T"/>
              <p:cNvSpPr txBox="1"/>
              <p:nvPr/>
            </p:nvSpPr>
            <p:spPr>
              <a:xfrm>
                <a:off x="2082800" y="0"/>
                <a:ext cx="348023" cy="596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34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T</a:t>
                </a:r>
              </a:p>
            </p:txBody>
          </p:sp>
        </p:grpSp>
        <p:sp>
          <p:nvSpPr>
            <p:cNvPr id="488" name="condition(a + b == 1)"/>
            <p:cNvSpPr txBox="1"/>
            <p:nvPr/>
          </p:nvSpPr>
          <p:spPr>
            <a:xfrm>
              <a:off x="0" y="0"/>
              <a:ext cx="5395820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lnSpc>
                  <a:spcPct val="100000"/>
                </a:lnSpc>
                <a:spcBef>
                  <a:spcPts val="0"/>
                </a:spcBef>
                <a:defRPr sz="33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00000"/>
                  </a:solidFill>
                </a:rPr>
                <a:t>condition</a:t>
              </a:r>
              <a:r>
                <a:rPr>
                  <a:solidFill>
                    <a:srgbClr val="000000"/>
                  </a:solidFill>
                </a:rPr>
                <a:t>(</a:t>
              </a:r>
              <a:r>
                <a:rPr>
                  <a:solidFill>
                    <a:schemeClr val="accent1"/>
                  </a:solidFill>
                </a:rPr>
                <a:t>a </a:t>
              </a:r>
              <a:r>
                <a:rPr>
                  <a:solidFill>
                    <a:srgbClr val="000000"/>
                  </a:solidFill>
                </a:rPr>
                <a:t>+ </a:t>
              </a:r>
              <a:r>
                <a:rPr>
                  <a:solidFill>
                    <a:schemeClr val="accent1"/>
                  </a:solidFill>
                </a:rPr>
                <a:t>b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==</a:t>
              </a:r>
              <a:r>
                <a:rPr>
                  <a:solidFill>
                    <a:srgbClr val="76D6FF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1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2" animBg="1" advAuto="0"/>
      <p:bldP spid="478" grpId="3" animBg="1" advAuto="0"/>
      <p:bldP spid="482" grpId="4" animBg="1" advAuto="0"/>
      <p:bldP spid="489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onditioning on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variables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marL="891469" lvl="1" indent="-469194" defTabSz="554990">
              <a:spcBef>
                <a:spcPts val="900"/>
              </a:spcBef>
              <a:defRPr sz="3420"/>
            </a:pPr>
            <a:r>
              <a:t>rejection sampling </a:t>
            </a:r>
          </a:p>
          <a:p>
            <a:pPr marL="891469" lvl="1" indent="-469194" defTabSz="554990">
              <a:spcBef>
                <a:spcPts val="900"/>
              </a:spcBef>
              <a:defRPr sz="3420"/>
            </a:pPr>
            <a:r>
              <a:t>WebPPL’s inference procedures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conditioning on arbitrary expressions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other inference procedures</a:t>
            </a:r>
            <a:endParaRPr>
              <a:latin typeface="+mn-lt"/>
              <a:ea typeface="+mn-ea"/>
              <a:cs typeface="+mn-cs"/>
              <a:sym typeface="Avenir Heavy"/>
            </a:endParaRP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forward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rejection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enumerate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MH</a:t>
            </a:r>
            <a:r>
              <a:t>, …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endParaRPr/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you don’t have to worry about inference.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very nice!</a:t>
            </a:r>
          </a:p>
          <a:p>
            <a:pPr marL="380047" indent="-380047" defTabSz="554990">
              <a:spcBef>
                <a:spcPts val="900"/>
              </a:spcBef>
              <a:defRPr sz="3420"/>
            </a:pPr>
            <a:r>
              <a:t>WebPPL allows us to parsimoniously describe rich generative model structures and explore the inference patterns that emerge from the interaction of model and data</a:t>
            </a:r>
          </a:p>
        </p:txBody>
      </p:sp>
      <p:sp>
        <p:nvSpPr>
          <p:cNvPr id="492" name="Doing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Doing inference</a:t>
            </a: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952" t="4761" r="5958"/>
          <a:stretch>
            <a:fillRect/>
          </a:stretch>
        </p:blipFill>
        <p:spPr>
          <a:xfrm>
            <a:off x="10897142" y="101559"/>
            <a:ext cx="1920479" cy="2076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2" y="0"/>
                </a:moveTo>
                <a:cubicBezTo>
                  <a:pt x="5658" y="0"/>
                  <a:pt x="5544" y="18"/>
                  <a:pt x="5544" y="260"/>
                </a:cubicBezTo>
                <a:cubicBezTo>
                  <a:pt x="5544" y="465"/>
                  <a:pt x="5664" y="533"/>
                  <a:pt x="6093" y="566"/>
                </a:cubicBezTo>
                <a:lnTo>
                  <a:pt x="6642" y="607"/>
                </a:lnTo>
                <a:lnTo>
                  <a:pt x="6682" y="1788"/>
                </a:lnTo>
                <a:cubicBezTo>
                  <a:pt x="6723" y="2937"/>
                  <a:pt x="6736" y="2968"/>
                  <a:pt x="7079" y="2968"/>
                </a:cubicBezTo>
                <a:cubicBezTo>
                  <a:pt x="7423" y="2968"/>
                  <a:pt x="7436" y="2937"/>
                  <a:pt x="7477" y="1788"/>
                </a:cubicBezTo>
                <a:lnTo>
                  <a:pt x="7517" y="607"/>
                </a:lnTo>
                <a:lnTo>
                  <a:pt x="8026" y="541"/>
                </a:lnTo>
                <a:cubicBezTo>
                  <a:pt x="8376" y="495"/>
                  <a:pt x="8548" y="397"/>
                  <a:pt x="8561" y="235"/>
                </a:cubicBezTo>
                <a:cubicBezTo>
                  <a:pt x="8580" y="24"/>
                  <a:pt x="8416" y="0"/>
                  <a:pt x="7062" y="0"/>
                </a:cubicBezTo>
                <a:close/>
                <a:moveTo>
                  <a:pt x="9343" y="0"/>
                </a:moveTo>
                <a:lnTo>
                  <a:pt x="9343" y="1486"/>
                </a:lnTo>
                <a:lnTo>
                  <a:pt x="9343" y="2968"/>
                </a:lnTo>
                <a:lnTo>
                  <a:pt x="9709" y="2968"/>
                </a:lnTo>
                <a:cubicBezTo>
                  <a:pt x="10035" y="2968"/>
                  <a:pt x="10070" y="2912"/>
                  <a:pt x="10070" y="2444"/>
                </a:cubicBezTo>
                <a:cubicBezTo>
                  <a:pt x="10070" y="1796"/>
                  <a:pt x="10327" y="1588"/>
                  <a:pt x="11048" y="1643"/>
                </a:cubicBezTo>
                <a:cubicBezTo>
                  <a:pt x="11602" y="1685"/>
                  <a:pt x="11602" y="1691"/>
                  <a:pt x="11646" y="2328"/>
                </a:cubicBezTo>
                <a:cubicBezTo>
                  <a:pt x="11686" y="2907"/>
                  <a:pt x="11725" y="2968"/>
                  <a:pt x="12048" y="2968"/>
                </a:cubicBezTo>
                <a:lnTo>
                  <a:pt x="12405" y="2968"/>
                </a:lnTo>
                <a:lnTo>
                  <a:pt x="12405" y="1486"/>
                </a:lnTo>
                <a:cubicBezTo>
                  <a:pt x="12405" y="2"/>
                  <a:pt x="12404" y="0"/>
                  <a:pt x="12048" y="0"/>
                </a:cubicBezTo>
                <a:cubicBezTo>
                  <a:pt x="11733" y="0"/>
                  <a:pt x="11686" y="67"/>
                  <a:pt x="11646" y="574"/>
                </a:cubicBezTo>
                <a:cubicBezTo>
                  <a:pt x="11602" y="1133"/>
                  <a:pt x="11591" y="1148"/>
                  <a:pt x="11048" y="1189"/>
                </a:cubicBezTo>
                <a:cubicBezTo>
                  <a:pt x="10347" y="1242"/>
                  <a:pt x="10070" y="1039"/>
                  <a:pt x="10070" y="458"/>
                </a:cubicBezTo>
                <a:cubicBezTo>
                  <a:pt x="10070" y="62"/>
                  <a:pt x="10026" y="0"/>
                  <a:pt x="9709" y="0"/>
                </a:cubicBezTo>
                <a:lnTo>
                  <a:pt x="9343" y="0"/>
                </a:lnTo>
                <a:close/>
                <a:moveTo>
                  <a:pt x="13574" y="0"/>
                </a:moveTo>
                <a:lnTo>
                  <a:pt x="13574" y="1486"/>
                </a:lnTo>
                <a:lnTo>
                  <a:pt x="13574" y="2968"/>
                </a:lnTo>
                <a:lnTo>
                  <a:pt x="14887" y="2968"/>
                </a:lnTo>
                <a:cubicBezTo>
                  <a:pt x="15938" y="2968"/>
                  <a:pt x="16203" y="2931"/>
                  <a:pt x="16203" y="2774"/>
                </a:cubicBezTo>
                <a:cubicBezTo>
                  <a:pt x="16203" y="2628"/>
                  <a:pt x="15969" y="2569"/>
                  <a:pt x="15288" y="2539"/>
                </a:cubicBezTo>
                <a:cubicBezTo>
                  <a:pt x="14382" y="2499"/>
                  <a:pt x="14378" y="2496"/>
                  <a:pt x="14378" y="2093"/>
                </a:cubicBezTo>
                <a:cubicBezTo>
                  <a:pt x="14378" y="1695"/>
                  <a:pt x="14391" y="1687"/>
                  <a:pt x="15217" y="1647"/>
                </a:cubicBezTo>
                <a:cubicBezTo>
                  <a:pt x="15818" y="1618"/>
                  <a:pt x="16056" y="1556"/>
                  <a:pt x="16056" y="1420"/>
                </a:cubicBezTo>
                <a:cubicBezTo>
                  <a:pt x="16056" y="1285"/>
                  <a:pt x="15818" y="1218"/>
                  <a:pt x="15217" y="1189"/>
                </a:cubicBezTo>
                <a:cubicBezTo>
                  <a:pt x="14490" y="1154"/>
                  <a:pt x="14378" y="1113"/>
                  <a:pt x="14378" y="879"/>
                </a:cubicBezTo>
                <a:cubicBezTo>
                  <a:pt x="14378" y="642"/>
                  <a:pt x="14488" y="605"/>
                  <a:pt x="15288" y="570"/>
                </a:cubicBezTo>
                <a:cubicBezTo>
                  <a:pt x="16081" y="535"/>
                  <a:pt x="16203" y="493"/>
                  <a:pt x="16203" y="264"/>
                </a:cubicBezTo>
                <a:cubicBezTo>
                  <a:pt x="16203" y="22"/>
                  <a:pt x="16092" y="0"/>
                  <a:pt x="14887" y="0"/>
                </a:cubicBezTo>
                <a:lnTo>
                  <a:pt x="13574" y="0"/>
                </a:lnTo>
                <a:close/>
                <a:moveTo>
                  <a:pt x="0" y="3645"/>
                </a:moveTo>
                <a:lnTo>
                  <a:pt x="0" y="4182"/>
                </a:lnTo>
                <a:lnTo>
                  <a:pt x="0" y="4723"/>
                </a:lnTo>
                <a:lnTo>
                  <a:pt x="848" y="4723"/>
                </a:lnTo>
                <a:cubicBezTo>
                  <a:pt x="1314" y="4723"/>
                  <a:pt x="1770" y="4799"/>
                  <a:pt x="1866" y="4888"/>
                </a:cubicBezTo>
                <a:cubicBezTo>
                  <a:pt x="1987" y="5000"/>
                  <a:pt x="2044" y="5705"/>
                  <a:pt x="2044" y="7183"/>
                </a:cubicBezTo>
                <a:lnTo>
                  <a:pt x="2044" y="9314"/>
                </a:lnTo>
                <a:lnTo>
                  <a:pt x="2848" y="9314"/>
                </a:lnTo>
                <a:lnTo>
                  <a:pt x="3651" y="9314"/>
                </a:lnTo>
                <a:lnTo>
                  <a:pt x="3651" y="7183"/>
                </a:lnTo>
                <a:cubicBezTo>
                  <a:pt x="3651" y="5705"/>
                  <a:pt x="3704" y="5000"/>
                  <a:pt x="3825" y="4888"/>
                </a:cubicBezTo>
                <a:cubicBezTo>
                  <a:pt x="3922" y="4799"/>
                  <a:pt x="4378" y="4723"/>
                  <a:pt x="4843" y="4723"/>
                </a:cubicBezTo>
                <a:lnTo>
                  <a:pt x="5691" y="4723"/>
                </a:lnTo>
                <a:lnTo>
                  <a:pt x="5691" y="4182"/>
                </a:lnTo>
                <a:lnTo>
                  <a:pt x="5691" y="3645"/>
                </a:lnTo>
                <a:lnTo>
                  <a:pt x="2848" y="3645"/>
                </a:lnTo>
                <a:lnTo>
                  <a:pt x="0" y="3645"/>
                </a:lnTo>
                <a:close/>
                <a:moveTo>
                  <a:pt x="7008" y="3645"/>
                </a:moveTo>
                <a:lnTo>
                  <a:pt x="7008" y="6482"/>
                </a:lnTo>
                <a:lnTo>
                  <a:pt x="7008" y="9314"/>
                </a:lnTo>
                <a:lnTo>
                  <a:pt x="7807" y="9314"/>
                </a:lnTo>
                <a:lnTo>
                  <a:pt x="8611" y="9314"/>
                </a:lnTo>
                <a:lnTo>
                  <a:pt x="8611" y="8249"/>
                </a:lnTo>
                <a:cubicBezTo>
                  <a:pt x="8611" y="7499"/>
                  <a:pt x="8671" y="7142"/>
                  <a:pt x="8816" y="7031"/>
                </a:cubicBezTo>
                <a:cubicBezTo>
                  <a:pt x="8943" y="6933"/>
                  <a:pt x="9428" y="6886"/>
                  <a:pt x="10092" y="6911"/>
                </a:cubicBezTo>
                <a:lnTo>
                  <a:pt x="11164" y="6952"/>
                </a:lnTo>
                <a:lnTo>
                  <a:pt x="11208" y="7786"/>
                </a:lnTo>
                <a:cubicBezTo>
                  <a:pt x="11250" y="8582"/>
                  <a:pt x="11270" y="8625"/>
                  <a:pt x="11646" y="8666"/>
                </a:cubicBezTo>
                <a:cubicBezTo>
                  <a:pt x="12409" y="8747"/>
                  <a:pt x="12031" y="8980"/>
                  <a:pt x="11021" y="9050"/>
                </a:cubicBezTo>
                <a:cubicBezTo>
                  <a:pt x="10459" y="9088"/>
                  <a:pt x="9785" y="9225"/>
                  <a:pt x="9526" y="9355"/>
                </a:cubicBezTo>
                <a:cubicBezTo>
                  <a:pt x="9068" y="9584"/>
                  <a:pt x="8611" y="10187"/>
                  <a:pt x="8611" y="10565"/>
                </a:cubicBezTo>
                <a:cubicBezTo>
                  <a:pt x="8611" y="10666"/>
                  <a:pt x="8450" y="10882"/>
                  <a:pt x="8249" y="11044"/>
                </a:cubicBezTo>
                <a:cubicBezTo>
                  <a:pt x="8047" y="11206"/>
                  <a:pt x="7883" y="11485"/>
                  <a:pt x="7883" y="11667"/>
                </a:cubicBezTo>
                <a:cubicBezTo>
                  <a:pt x="7883" y="12030"/>
                  <a:pt x="8227" y="12418"/>
                  <a:pt x="8548" y="12418"/>
                </a:cubicBezTo>
                <a:cubicBezTo>
                  <a:pt x="8662" y="12418"/>
                  <a:pt x="8918" y="12660"/>
                  <a:pt x="9119" y="12955"/>
                </a:cubicBezTo>
                <a:cubicBezTo>
                  <a:pt x="9321" y="13250"/>
                  <a:pt x="9683" y="13586"/>
                  <a:pt x="9927" y="13702"/>
                </a:cubicBezTo>
                <a:cubicBezTo>
                  <a:pt x="10171" y="13819"/>
                  <a:pt x="10332" y="13974"/>
                  <a:pt x="10284" y="14045"/>
                </a:cubicBezTo>
                <a:cubicBezTo>
                  <a:pt x="10141" y="14259"/>
                  <a:pt x="9297" y="14189"/>
                  <a:pt x="8829" y="13925"/>
                </a:cubicBezTo>
                <a:cubicBezTo>
                  <a:pt x="8092" y="13509"/>
                  <a:pt x="6122" y="11571"/>
                  <a:pt x="6031" y="11172"/>
                </a:cubicBezTo>
                <a:cubicBezTo>
                  <a:pt x="5984" y="10967"/>
                  <a:pt x="5907" y="10796"/>
                  <a:pt x="5856" y="10792"/>
                </a:cubicBezTo>
                <a:cubicBezTo>
                  <a:pt x="4879" y="10699"/>
                  <a:pt x="4718" y="10711"/>
                  <a:pt x="4491" y="10899"/>
                </a:cubicBezTo>
                <a:cubicBezTo>
                  <a:pt x="4023" y="11287"/>
                  <a:pt x="4162" y="11819"/>
                  <a:pt x="4852" y="12261"/>
                </a:cubicBezTo>
                <a:cubicBezTo>
                  <a:pt x="5671" y="12786"/>
                  <a:pt x="7929" y="14941"/>
                  <a:pt x="7825" y="15098"/>
                </a:cubicBezTo>
                <a:cubicBezTo>
                  <a:pt x="7780" y="15165"/>
                  <a:pt x="7561" y="15257"/>
                  <a:pt x="7338" y="15300"/>
                </a:cubicBezTo>
                <a:cubicBezTo>
                  <a:pt x="6852" y="15394"/>
                  <a:pt x="6276" y="16130"/>
                  <a:pt x="6276" y="16658"/>
                </a:cubicBezTo>
                <a:cubicBezTo>
                  <a:pt x="6276" y="16891"/>
                  <a:pt x="6113" y="17180"/>
                  <a:pt x="5847" y="17426"/>
                </a:cubicBezTo>
                <a:cubicBezTo>
                  <a:pt x="5461" y="17784"/>
                  <a:pt x="5330" y="17818"/>
                  <a:pt x="4446" y="17818"/>
                </a:cubicBezTo>
                <a:cubicBezTo>
                  <a:pt x="3616" y="17818"/>
                  <a:pt x="3482" y="17851"/>
                  <a:pt x="3558" y="18033"/>
                </a:cubicBezTo>
                <a:cubicBezTo>
                  <a:pt x="3606" y="18150"/>
                  <a:pt x="3651" y="18299"/>
                  <a:pt x="3651" y="18367"/>
                </a:cubicBezTo>
                <a:cubicBezTo>
                  <a:pt x="3651" y="18435"/>
                  <a:pt x="3891" y="18746"/>
                  <a:pt x="4191" y="19053"/>
                </a:cubicBezTo>
                <a:cubicBezTo>
                  <a:pt x="4700" y="19574"/>
                  <a:pt x="4743" y="19677"/>
                  <a:pt x="4794" y="20605"/>
                </a:cubicBezTo>
                <a:lnTo>
                  <a:pt x="4848" y="21600"/>
                </a:lnTo>
                <a:lnTo>
                  <a:pt x="17663" y="21600"/>
                </a:lnTo>
                <a:lnTo>
                  <a:pt x="17663" y="20667"/>
                </a:lnTo>
                <a:cubicBezTo>
                  <a:pt x="17663" y="19922"/>
                  <a:pt x="17734" y="19618"/>
                  <a:pt x="18025" y="19148"/>
                </a:cubicBezTo>
                <a:cubicBezTo>
                  <a:pt x="18321" y="18669"/>
                  <a:pt x="18514" y="17882"/>
                  <a:pt x="18355" y="17802"/>
                </a:cubicBezTo>
                <a:cubicBezTo>
                  <a:pt x="18335" y="17792"/>
                  <a:pt x="17272" y="17744"/>
                  <a:pt x="15994" y="17699"/>
                </a:cubicBezTo>
                <a:lnTo>
                  <a:pt x="13668" y="17616"/>
                </a:lnTo>
                <a:lnTo>
                  <a:pt x="13480" y="16873"/>
                </a:lnTo>
                <a:cubicBezTo>
                  <a:pt x="13224" y="15852"/>
                  <a:pt x="13230" y="15826"/>
                  <a:pt x="13690" y="15606"/>
                </a:cubicBezTo>
                <a:cubicBezTo>
                  <a:pt x="14615" y="15163"/>
                  <a:pt x="15956" y="14094"/>
                  <a:pt x="17208" y="12798"/>
                </a:cubicBezTo>
                <a:cubicBezTo>
                  <a:pt x="17939" y="12041"/>
                  <a:pt x="18538" y="11350"/>
                  <a:pt x="18538" y="11267"/>
                </a:cubicBezTo>
                <a:cubicBezTo>
                  <a:pt x="18538" y="11183"/>
                  <a:pt x="18385" y="10987"/>
                  <a:pt x="18199" y="10825"/>
                </a:cubicBezTo>
                <a:cubicBezTo>
                  <a:pt x="17912" y="10576"/>
                  <a:pt x="17755" y="10541"/>
                  <a:pt x="17176" y="10614"/>
                </a:cubicBezTo>
                <a:cubicBezTo>
                  <a:pt x="16496" y="10700"/>
                  <a:pt x="16442" y="10755"/>
                  <a:pt x="16485" y="11279"/>
                </a:cubicBezTo>
                <a:cubicBezTo>
                  <a:pt x="16516" y="11659"/>
                  <a:pt x="14655" y="13382"/>
                  <a:pt x="13802" y="13764"/>
                </a:cubicBezTo>
                <a:cubicBezTo>
                  <a:pt x="13433" y="13929"/>
                  <a:pt x="13023" y="14030"/>
                  <a:pt x="12891" y="13983"/>
                </a:cubicBezTo>
                <a:cubicBezTo>
                  <a:pt x="12690" y="13912"/>
                  <a:pt x="12726" y="13830"/>
                  <a:pt x="13106" y="13488"/>
                </a:cubicBezTo>
                <a:cubicBezTo>
                  <a:pt x="13354" y="13263"/>
                  <a:pt x="13595" y="12905"/>
                  <a:pt x="13646" y="12691"/>
                </a:cubicBezTo>
                <a:cubicBezTo>
                  <a:pt x="13705" y="12441"/>
                  <a:pt x="13919" y="12201"/>
                  <a:pt x="14239" y="12026"/>
                </a:cubicBezTo>
                <a:cubicBezTo>
                  <a:pt x="14763" y="11740"/>
                  <a:pt x="14871" y="11407"/>
                  <a:pt x="14592" y="10924"/>
                </a:cubicBezTo>
                <a:cubicBezTo>
                  <a:pt x="14509" y="10780"/>
                  <a:pt x="14311" y="10664"/>
                  <a:pt x="14154" y="10664"/>
                </a:cubicBezTo>
                <a:cubicBezTo>
                  <a:pt x="13969" y="10664"/>
                  <a:pt x="13797" y="10506"/>
                  <a:pt x="13663" y="10210"/>
                </a:cubicBezTo>
                <a:cubicBezTo>
                  <a:pt x="13550" y="9959"/>
                  <a:pt x="13316" y="9663"/>
                  <a:pt x="13141" y="9549"/>
                </a:cubicBezTo>
                <a:cubicBezTo>
                  <a:pt x="12830" y="9348"/>
                  <a:pt x="12822" y="9277"/>
                  <a:pt x="12838" y="6494"/>
                </a:cubicBezTo>
                <a:lnTo>
                  <a:pt x="12856" y="3645"/>
                </a:lnTo>
                <a:lnTo>
                  <a:pt x="12052" y="3645"/>
                </a:lnTo>
                <a:lnTo>
                  <a:pt x="11253" y="3645"/>
                </a:lnTo>
                <a:lnTo>
                  <a:pt x="11208" y="4690"/>
                </a:lnTo>
                <a:lnTo>
                  <a:pt x="11164" y="5739"/>
                </a:lnTo>
                <a:lnTo>
                  <a:pt x="10092" y="5776"/>
                </a:lnTo>
                <a:cubicBezTo>
                  <a:pt x="9428" y="5800"/>
                  <a:pt x="8943" y="5758"/>
                  <a:pt x="8816" y="5660"/>
                </a:cubicBezTo>
                <a:cubicBezTo>
                  <a:pt x="8676" y="5553"/>
                  <a:pt x="8611" y="5208"/>
                  <a:pt x="8611" y="4574"/>
                </a:cubicBezTo>
                <a:lnTo>
                  <a:pt x="8611" y="3645"/>
                </a:lnTo>
                <a:lnTo>
                  <a:pt x="7807" y="3645"/>
                </a:lnTo>
                <a:lnTo>
                  <a:pt x="7008" y="3645"/>
                </a:lnTo>
                <a:close/>
                <a:moveTo>
                  <a:pt x="14596" y="3645"/>
                </a:moveTo>
                <a:lnTo>
                  <a:pt x="14596" y="6482"/>
                </a:lnTo>
                <a:lnTo>
                  <a:pt x="14596" y="9314"/>
                </a:lnTo>
                <a:lnTo>
                  <a:pt x="15248" y="9314"/>
                </a:lnTo>
                <a:lnTo>
                  <a:pt x="15904" y="9314"/>
                </a:lnTo>
                <a:lnTo>
                  <a:pt x="15944" y="7291"/>
                </a:lnTo>
                <a:cubicBezTo>
                  <a:pt x="15968" y="6085"/>
                  <a:pt x="16041" y="5251"/>
                  <a:pt x="16127" y="5231"/>
                </a:cubicBezTo>
                <a:cubicBezTo>
                  <a:pt x="16208" y="5212"/>
                  <a:pt x="16530" y="6126"/>
                  <a:pt x="16842" y="7258"/>
                </a:cubicBezTo>
                <a:lnTo>
                  <a:pt x="17409" y="9314"/>
                </a:lnTo>
                <a:lnTo>
                  <a:pt x="18038" y="9314"/>
                </a:lnTo>
                <a:cubicBezTo>
                  <a:pt x="18757" y="9314"/>
                  <a:pt x="18624" y="9573"/>
                  <a:pt x="19355" y="6816"/>
                </a:cubicBezTo>
                <a:cubicBezTo>
                  <a:pt x="20030" y="4269"/>
                  <a:pt x="20288" y="4384"/>
                  <a:pt x="20288" y="7229"/>
                </a:cubicBezTo>
                <a:lnTo>
                  <a:pt x="20288" y="9314"/>
                </a:lnTo>
                <a:lnTo>
                  <a:pt x="20944" y="9314"/>
                </a:lnTo>
                <a:lnTo>
                  <a:pt x="21600" y="9314"/>
                </a:lnTo>
                <a:lnTo>
                  <a:pt x="21600" y="6482"/>
                </a:lnTo>
                <a:lnTo>
                  <a:pt x="21600" y="3645"/>
                </a:lnTo>
                <a:lnTo>
                  <a:pt x="20390" y="3645"/>
                </a:lnTo>
                <a:lnTo>
                  <a:pt x="19176" y="3645"/>
                </a:lnTo>
                <a:lnTo>
                  <a:pt x="18757" y="5272"/>
                </a:lnTo>
                <a:cubicBezTo>
                  <a:pt x="18524" y="6166"/>
                  <a:pt x="18248" y="6960"/>
                  <a:pt x="18145" y="7039"/>
                </a:cubicBezTo>
                <a:cubicBezTo>
                  <a:pt x="17911" y="7219"/>
                  <a:pt x="17787" y="6938"/>
                  <a:pt x="17275" y="5045"/>
                </a:cubicBezTo>
                <a:lnTo>
                  <a:pt x="16895" y="3645"/>
                </a:lnTo>
                <a:lnTo>
                  <a:pt x="15744" y="3645"/>
                </a:lnTo>
                <a:lnTo>
                  <a:pt x="14596" y="3645"/>
                </a:lnTo>
                <a:close/>
                <a:moveTo>
                  <a:pt x="8472" y="15750"/>
                </a:moveTo>
                <a:lnTo>
                  <a:pt x="8700" y="15919"/>
                </a:lnTo>
                <a:cubicBezTo>
                  <a:pt x="9158" y="16256"/>
                  <a:pt x="9153" y="16235"/>
                  <a:pt x="9102" y="16956"/>
                </a:cubicBezTo>
                <a:lnTo>
                  <a:pt x="9052" y="17604"/>
                </a:lnTo>
                <a:lnTo>
                  <a:pt x="8285" y="17616"/>
                </a:lnTo>
                <a:cubicBezTo>
                  <a:pt x="7861" y="17625"/>
                  <a:pt x="7496" y="17617"/>
                  <a:pt x="7472" y="17595"/>
                </a:cubicBezTo>
                <a:cubicBezTo>
                  <a:pt x="7449" y="17574"/>
                  <a:pt x="7428" y="17471"/>
                  <a:pt x="7428" y="17368"/>
                </a:cubicBezTo>
                <a:cubicBezTo>
                  <a:pt x="7428" y="17184"/>
                  <a:pt x="7425" y="17183"/>
                  <a:pt x="7106" y="17166"/>
                </a:cubicBezTo>
                <a:lnTo>
                  <a:pt x="6785" y="17150"/>
                </a:lnTo>
                <a:lnTo>
                  <a:pt x="6767" y="16881"/>
                </a:lnTo>
                <a:cubicBezTo>
                  <a:pt x="6757" y="16734"/>
                  <a:pt x="6779" y="16561"/>
                  <a:pt x="6816" y="16497"/>
                </a:cubicBezTo>
                <a:cubicBezTo>
                  <a:pt x="6879" y="16388"/>
                  <a:pt x="6892" y="16390"/>
                  <a:pt x="7035" y="16477"/>
                </a:cubicBezTo>
                <a:cubicBezTo>
                  <a:pt x="7249" y="16607"/>
                  <a:pt x="7777" y="16558"/>
                  <a:pt x="8039" y="16386"/>
                </a:cubicBezTo>
                <a:cubicBezTo>
                  <a:pt x="8149" y="16314"/>
                  <a:pt x="8292" y="16141"/>
                  <a:pt x="8356" y="16002"/>
                </a:cubicBezTo>
                <a:lnTo>
                  <a:pt x="8472" y="1575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168" y="2119990"/>
            <a:ext cx="11572523" cy="7493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500" name="Group"/>
          <p:cNvGrpSpPr/>
          <p:nvPr/>
        </p:nvGrpSpPr>
        <p:grpSpPr>
          <a:xfrm>
            <a:off x="1066800" y="2501900"/>
            <a:ext cx="11206572" cy="2535585"/>
            <a:chOff x="0" y="0"/>
            <a:chExt cx="11206571" cy="2535584"/>
          </a:xfrm>
        </p:grpSpPr>
        <p:sp>
          <p:nvSpPr>
            <p:cNvPr id="496" name="Rounded Rectangle"/>
            <p:cNvSpPr/>
            <p:nvPr/>
          </p:nvSpPr>
          <p:spPr>
            <a:xfrm>
              <a:off x="673100" y="0"/>
              <a:ext cx="1509118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7" name="Rounded Rectangle"/>
            <p:cNvSpPr/>
            <p:nvPr/>
          </p:nvSpPr>
          <p:spPr>
            <a:xfrm>
              <a:off x="673100" y="736600"/>
              <a:ext cx="855415" cy="554931"/>
            </a:xfrm>
            <a:prstGeom prst="roundRect">
              <a:avLst>
                <a:gd name="adj" fmla="val 34329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8" name="Rounded Rectangle"/>
            <p:cNvSpPr/>
            <p:nvPr/>
          </p:nvSpPr>
          <p:spPr>
            <a:xfrm>
              <a:off x="0" y="1485900"/>
              <a:ext cx="10820400" cy="1049685"/>
            </a:xfrm>
            <a:prstGeom prst="roundRect">
              <a:avLst>
                <a:gd name="adj" fmla="val 31006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99" name="compositionality"/>
            <p:cNvSpPr/>
            <p:nvPr/>
          </p:nvSpPr>
          <p:spPr>
            <a:xfrm>
              <a:off x="7896758" y="850900"/>
              <a:ext cx="3309814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1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Avenir Heavy"/>
                </a:defRPr>
              </a:lvl1pPr>
            </a:lstStyle>
            <a:p>
              <a:r>
                <a:t>compositionality</a:t>
              </a:r>
            </a:p>
          </p:txBody>
        </p:sp>
      </p:grpSp>
      <p:grpSp>
        <p:nvGrpSpPr>
          <p:cNvPr id="509" name="Group"/>
          <p:cNvGrpSpPr/>
          <p:nvPr/>
        </p:nvGrpSpPr>
        <p:grpSpPr>
          <a:xfrm>
            <a:off x="977899" y="7181850"/>
            <a:ext cx="10842651" cy="2273301"/>
            <a:chOff x="0" y="0"/>
            <a:chExt cx="10842649" cy="2273300"/>
          </a:xfrm>
        </p:grpSpPr>
        <p:grpSp>
          <p:nvGrpSpPr>
            <p:cNvPr id="505" name="Group"/>
            <p:cNvGrpSpPr/>
            <p:nvPr/>
          </p:nvGrpSpPr>
          <p:grpSpPr>
            <a:xfrm>
              <a:off x="0" y="0"/>
              <a:ext cx="10842650" cy="2273301"/>
              <a:chOff x="0" y="0"/>
              <a:chExt cx="10842649" cy="2273300"/>
            </a:xfrm>
          </p:grpSpPr>
          <p:sp>
            <p:nvSpPr>
              <p:cNvPr id="501" name="…"/>
              <p:cNvSpPr/>
              <p:nvPr/>
            </p:nvSpPr>
            <p:spPr>
              <a:xfrm>
                <a:off x="5543550" y="-1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r>
                  <a:t>…</a:t>
                </a:r>
              </a:p>
            </p:txBody>
          </p:sp>
          <p:sp>
            <p:nvSpPr>
              <p:cNvPr id="502" name="…"/>
              <p:cNvSpPr/>
              <p:nvPr/>
            </p:nvSpPr>
            <p:spPr>
              <a:xfrm>
                <a:off x="3816350" y="787400"/>
                <a:ext cx="1130301" cy="148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8000">
                    <a:solidFill>
                      <a:schemeClr val="accent6"/>
                    </a:solidFill>
                  </a:defRPr>
                </a:lvl1pPr>
              </a:lstStyle>
              <a:p>
                <a:r>
                  <a:t>…</a:t>
                </a:r>
              </a:p>
            </p:txBody>
          </p:sp>
          <p:sp>
            <p:nvSpPr>
              <p:cNvPr id="503" name="Rounded Rectangle"/>
              <p:cNvSpPr/>
              <p:nvPr/>
            </p:nvSpPr>
            <p:spPr>
              <a:xfrm>
                <a:off x="0" y="576312"/>
                <a:ext cx="10820400" cy="1486595"/>
              </a:xfrm>
              <a:prstGeom prst="roundRect">
                <a:avLst>
                  <a:gd name="adj" fmla="val 21893"/>
                </a:avLst>
              </a:prstGeom>
              <a:noFill/>
              <a:ln w="508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>
                    <a:solidFill>
                      <a:schemeClr val="accent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04" name="productivity"/>
              <p:cNvSpPr/>
              <p:nvPr/>
            </p:nvSpPr>
            <p:spPr>
              <a:xfrm>
                <a:off x="8147050" y="1365250"/>
                <a:ext cx="2695600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31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  <a:sym typeface="Avenir Heavy"/>
                  </a:defRPr>
                </a:lvl1pPr>
              </a:lstStyle>
              <a:p>
                <a:r>
                  <a:t>productivity</a:t>
                </a:r>
              </a:p>
            </p:txBody>
          </p:sp>
        </p:grpSp>
        <p:pic>
          <p:nvPicPr>
            <p:cNvPr id="506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75474" y="677912"/>
              <a:ext cx="1172884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tug_of_war_1v2.png" descr="tug_of_war_1v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238728" y="677912"/>
              <a:ext cx="1353671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8" name="tug_of_war_1v4.png" descr="tug_of_war_1v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>
              <a:off x="6030168" y="1289318"/>
              <a:ext cx="1982695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0" name="“Concepts have a language-like compositionality and encode probabilistic knowledge. These features allow them to be extended productively to new situations and support flexible reasoning and learning by probabilistic inference.“"/>
          <p:cNvSpPr/>
          <p:nvPr/>
        </p:nvSpPr>
        <p:spPr>
          <a:xfrm>
            <a:off x="440175" y="441741"/>
            <a:ext cx="12124449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“Concepts have a language-like </a:t>
            </a:r>
            <a:r>
              <a:rPr>
                <a:solidFill>
                  <a:schemeClr val="accent5"/>
                </a:solidFill>
                <a:latin typeface="+mn-lt"/>
                <a:ea typeface="+mn-ea"/>
                <a:cs typeface="+mn-cs"/>
                <a:sym typeface="Avenir Heavy"/>
              </a:rPr>
              <a:t>compositionality</a:t>
            </a:r>
            <a:r>
              <a:t> and encode probabilistic knowledge. These features allow them to be extended </a:t>
            </a:r>
            <a:r>
              <a:rPr>
                <a:solidFill>
                  <a:schemeClr val="accent1"/>
                </a:solidFill>
                <a:latin typeface="+mn-lt"/>
                <a:ea typeface="+mn-ea"/>
                <a:cs typeface="+mn-cs"/>
                <a:sym typeface="Avenir Heavy"/>
              </a:rPr>
              <a:t>productively</a:t>
            </a:r>
            <a:r>
              <a:t> to new situations and support flexible reasoning and learning by </a:t>
            </a:r>
            <a:r>
              <a:rPr>
                <a:latin typeface="+mn-lt"/>
                <a:ea typeface="+mn-ea"/>
                <a:cs typeface="+mn-cs"/>
                <a:sym typeface="Avenir Heavy"/>
              </a:rPr>
              <a:t>probabilistic inference</a:t>
            </a:r>
            <a:r>
              <a:t>.“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034" y="929177"/>
            <a:ext cx="4560501" cy="636367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513" name="Some more cool examples: Program indu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Some more cool examples: Program induction</a:t>
            </a:r>
          </a:p>
        </p:txBody>
      </p:sp>
      <p:sp>
        <p:nvSpPr>
          <p:cNvPr id="514" name="Ullman, Stuhlmüller, Goodman, &amp; Tenenbaum (2014) Learning physics from dynamical scenes. Cognitive Science Proceedings…"/>
          <p:cNvSpPr txBox="1"/>
          <p:nvPr/>
        </p:nvSpPr>
        <p:spPr>
          <a:xfrm>
            <a:off x="473509" y="8209901"/>
            <a:ext cx="12465712" cy="1133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300"/>
              <a:t>Ullman</a:t>
            </a:r>
            <a:r>
              <a:rPr sz="2300" dirty="0"/>
              <a:t>, Stuhlmüller, Goodman, &amp; Tenenbaum (</a:t>
            </a:r>
            <a:r>
              <a:rPr lang="en-US" sz="2300" dirty="0"/>
              <a:t>2018</a:t>
            </a:r>
            <a:r>
              <a:rPr sz="2300" dirty="0"/>
              <a:t>) Learning physical parameters from dynamic scenes. Cognitive Psychology  </a:t>
            </a:r>
          </a:p>
        </p:txBody>
      </p:sp>
      <p:sp>
        <p:nvSpPr>
          <p:cNvPr id="515" name="Learning at theory of physics"/>
          <p:cNvSpPr txBox="1"/>
          <p:nvPr/>
        </p:nvSpPr>
        <p:spPr>
          <a:xfrm>
            <a:off x="6828055" y="1820670"/>
            <a:ext cx="532191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5200"/>
              </a:lnSpc>
              <a:defRPr sz="3200"/>
            </a:lvl1pPr>
          </a:lstStyle>
          <a:p>
            <a:r>
              <a:t>Learning at theory of physics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8055" y="2867371"/>
            <a:ext cx="5321911" cy="3822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853851"/>
            <a:ext cx="7479298" cy="4481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068" y="5478217"/>
            <a:ext cx="11810664" cy="287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ome more cool examples: Pragmatic infe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Some more cool examples: Pragmatic inference</a:t>
            </a:r>
          </a:p>
        </p:txBody>
      </p:sp>
      <p:sp>
        <p:nvSpPr>
          <p:cNvPr id="521" name="Goodman &amp; Stuhlmüller (2013) Knowledge and implicature: Modeling language understanding as social cognition. Topics in Cognitive Science"/>
          <p:cNvSpPr txBox="1"/>
          <p:nvPr/>
        </p:nvSpPr>
        <p:spPr>
          <a:xfrm>
            <a:off x="971956" y="8496301"/>
            <a:ext cx="11060888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Goodman &amp; Stuhlmüller (2013) Knowledge and implicature: Modeling language understanding as social cognition. </a:t>
            </a:r>
            <a:r>
              <a:rPr dirty="0"/>
              <a:t>Topics in Cognitive Science  </a:t>
            </a:r>
          </a:p>
        </p:txBody>
      </p:sp>
      <p:sp>
        <p:nvSpPr>
          <p:cNvPr id="522" name="Scalar implicature…"/>
          <p:cNvSpPr txBox="1"/>
          <p:nvPr/>
        </p:nvSpPr>
        <p:spPr>
          <a:xfrm>
            <a:off x="8586190" y="1519958"/>
            <a:ext cx="398673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5100"/>
              </a:lnSpc>
              <a:defRPr sz="3100"/>
            </a:pPr>
            <a:r>
              <a:t>Scalar implicature</a:t>
            </a:r>
          </a:p>
          <a:p>
            <a:pPr algn="ctr">
              <a:lnSpc>
                <a:spcPts val="5100"/>
              </a:lnSpc>
              <a:defRPr sz="3100"/>
            </a:pPr>
            <a:r>
              <a:t>(“some” but not “all”)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dman, Mansinghka, Roy, Bonawitz, &amp; Tenenbaum (2008) Church: A language for generative models. Uncertainty in Artificial Intelligence…"/>
          <p:cNvSpPr>
            <a:spLocks noGrp="1"/>
          </p:cNvSpPr>
          <p:nvPr>
            <p:ph type="body" idx="1"/>
          </p:nvPr>
        </p:nvSpPr>
        <p:spPr>
          <a:xfrm>
            <a:off x="952500" y="1007864"/>
            <a:ext cx="11099800" cy="8245873"/>
          </a:xfrm>
          <a:prstGeom prst="rect">
            <a:avLst/>
          </a:prstGeom>
        </p:spPr>
        <p:txBody>
          <a:bodyPr/>
          <a:lstStyle/>
          <a:p>
            <a:pPr marL="224027" indent="-224027" defTabSz="327152">
              <a:spcBef>
                <a:spcPts val="500"/>
              </a:spcBef>
              <a:defRPr sz="2016"/>
            </a:pPr>
            <a:r>
              <a:t>Goodman, Mansinghka, Roy, Bonawitz, &amp; Tenenbaum (2008) Church: A language for generative models. Uncertainty in Artificial Intelligence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2"/>
              </a:rPr>
              <a:t>https://stanford.edu/~ngoodman/papers/churchUAI08_rev2.pdf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Goodman, Tenenbaum, &amp; Gerstenberg (2015) Concepts in a probabilistic language of thought. The Conceptual Mind: New Directions in the Study of Concepts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3" invalidUrl="http://web.mit.edu/tger/www/papers/Concepts in a probabilistic language of thought (Goodman, Tenenbaum, Gerstenberg, 2014).pdf"/>
              </a:rPr>
              <a:t>web.mit.edu/tger/www/papers/Concepts in a probabilistic language of thought (Goodman, Tenenbaum, Gerstenberg, 2014).pdf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Freer, Roy, &amp; Tenenbaum (2012) Towards common-sense reasoning via conditional simulation: legacies of Turing in Artificial Intelligence. arXiv preprint arXiv:1212.4799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4"/>
              </a:rPr>
              <a:t>https://arxiv.org/pdf/1212.4799.pdf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Lake, Ullman, Tenenbaum, &amp; Gershman (2016) Building machines that learn and think like people. arXiv preprint arXiv:1604.00289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5"/>
              </a:rPr>
              <a:t>https://arxiv.org/pdf/1604.00289.pdf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Gerstenberg &amp; Tenenbaum (2017) Intuitive Theories. Oxford Handbook of Causal Reasoning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6" invalidUrl="http://web.mit.edu/tger/www/papers/Intuitive Theories, Gerstenberg, Tenenbaum, 2017.pdf"/>
              </a:rPr>
              <a:t>web.mit.edu/tger/www/papers/Intuitive Theories, Gerstenberg, Tenenbaum, 2017.pdf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Chater &amp; Oaksford (2013) Programs as causal models: Speculations on mental programs and mental representation. Cognitive Science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7"/>
              </a:rPr>
              <a:t>http://onlinelibrary.wiley.com/doi/10.1111/cogs.12062/abstract</a:t>
            </a:r>
          </a:p>
          <a:p>
            <a:pPr marL="224027" indent="-224027" defTabSz="327152">
              <a:spcBef>
                <a:spcPts val="500"/>
              </a:spcBef>
              <a:defRPr sz="2016"/>
            </a:pPr>
            <a:r>
              <a:t>Ghahramani (2015) Probabilistic machine learning and artificial intelligence. Nature  </a:t>
            </a:r>
          </a:p>
          <a:p>
            <a:pPr marL="525497" lvl="1" indent="-276577" defTabSz="327152">
              <a:spcBef>
                <a:spcPts val="500"/>
              </a:spcBef>
              <a:buChar char="➡"/>
              <a:defRPr sz="2016"/>
            </a:pPr>
            <a:r>
              <a:rPr u="sng">
                <a:hlinkClick r:id="rId8"/>
              </a:rPr>
              <a:t>http://www.nature.com/nature/journal/v521/n7553/full/nature14541.html</a:t>
            </a:r>
          </a:p>
        </p:txBody>
      </p:sp>
      <p:sp>
        <p:nvSpPr>
          <p:cNvPr id="525" name="Resources: theor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Resources: theory</a:t>
            </a:r>
          </a:p>
        </p:txBody>
      </p:sp>
      <p:sp>
        <p:nvSpPr>
          <p:cNvPr id="526" name="Text"/>
          <p:cNvSpPr txBox="1"/>
          <p:nvPr/>
        </p:nvSpPr>
        <p:spPr>
          <a:xfrm>
            <a:off x="-1566903" y="9334548"/>
            <a:ext cx="67299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"/>
          <p:cNvGrpSpPr/>
          <p:nvPr/>
        </p:nvGrpSpPr>
        <p:grpSpPr>
          <a:xfrm>
            <a:off x="1517650" y="793750"/>
            <a:ext cx="9969500" cy="5613401"/>
            <a:chOff x="0" y="0"/>
            <a:chExt cx="9969500" cy="5613400"/>
          </a:xfrm>
        </p:grpSpPr>
        <p:pic>
          <p:nvPicPr>
            <p:cNvPr id="122" name="tug_of_war_1_1.png" descr="tug_of_war_1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69500" cy="539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" name="Tom"/>
            <p:cNvSpPr/>
            <p:nvPr/>
          </p:nvSpPr>
          <p:spPr>
            <a:xfrm>
              <a:off x="1367293" y="4889500"/>
              <a:ext cx="98663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Tom</a:t>
              </a:r>
            </a:p>
          </p:txBody>
        </p:sp>
        <p:sp>
          <p:nvSpPr>
            <p:cNvPr id="124" name="Steve"/>
            <p:cNvSpPr/>
            <p:nvPr/>
          </p:nvSpPr>
          <p:spPr>
            <a:xfrm>
              <a:off x="7281276" y="4889500"/>
              <a:ext cx="124907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Steve</a:t>
              </a:r>
            </a:p>
          </p:txBody>
        </p:sp>
      </p:grpSp>
      <p:grpSp>
        <p:nvGrpSpPr>
          <p:cNvPr id="129" name="Group"/>
          <p:cNvGrpSpPr/>
          <p:nvPr/>
        </p:nvGrpSpPr>
        <p:grpSpPr>
          <a:xfrm>
            <a:off x="255752" y="7975600"/>
            <a:ext cx="12365712" cy="1504951"/>
            <a:chOff x="0" y="0"/>
            <a:chExt cx="12365710" cy="1504950"/>
          </a:xfrm>
        </p:grpSpPr>
        <p:sp>
          <p:nvSpPr>
            <p:cNvPr id="126" name="very weak"/>
            <p:cNvSpPr/>
            <p:nvPr/>
          </p:nvSpPr>
          <p:spPr>
            <a:xfrm>
              <a:off x="-1" y="781050"/>
              <a:ext cx="213009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very weak</a:t>
              </a:r>
            </a:p>
          </p:txBody>
        </p:sp>
        <p:sp>
          <p:nvSpPr>
            <p:cNvPr id="127" name="very strong"/>
            <p:cNvSpPr/>
            <p:nvPr/>
          </p:nvSpPr>
          <p:spPr>
            <a:xfrm>
              <a:off x="9982784" y="781050"/>
              <a:ext cx="238292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very strong</a:t>
              </a:r>
            </a:p>
          </p:txBody>
        </p:sp>
        <p:sp>
          <p:nvSpPr>
            <p:cNvPr id="128" name="Rectangle"/>
            <p:cNvSpPr/>
            <p:nvPr/>
          </p:nvSpPr>
          <p:spPr>
            <a:xfrm>
              <a:off x="150647" y="0"/>
              <a:ext cx="12094965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130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415" y="2642499"/>
            <a:ext cx="1393210" cy="99874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14" dur="5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1" animBg="1" advAuto="0"/>
      <p:bldP spid="131" grpId="2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https://probmods.org/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2"/>
              </a:rPr>
              <a:t>https://probmods.org/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many more cool chapters to play around with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3"/>
              </a:rPr>
              <a:t>http://webppl.org/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Editor to play around with code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4"/>
              </a:rPr>
              <a:t>http://dippl.org/</a:t>
            </a:r>
            <a:r>
              <a:t> 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Details about WebPPL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5"/>
              </a:rPr>
              <a:t>https://github.com/probmods/webppl</a:t>
            </a:r>
            <a:r>
              <a:t> 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github repository with latest developments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6"/>
              </a:rPr>
              <a:t>http://webppl.readthedocs.io/en/master/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function reference for the webppl language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7"/>
              </a:rPr>
              <a:t>http://agentmodels.org/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Great web book that focuses on how to model agents and inferences about agents </a:t>
            </a:r>
          </a:p>
          <a:p>
            <a:pPr marL="288036" indent="-288036" defTabSz="420624">
              <a:spcBef>
                <a:spcPts val="700"/>
              </a:spcBef>
              <a:defRPr sz="2592"/>
            </a:pPr>
            <a:r>
              <a:rPr u="sng">
                <a:hlinkClick r:id="rId8"/>
              </a:rPr>
              <a:t>http://probabilistic-programming.org/wiki/Home</a:t>
            </a:r>
          </a:p>
          <a:p>
            <a:pPr marL="675640" lvl="1" indent="-355599" defTabSz="420624">
              <a:spcBef>
                <a:spcPts val="700"/>
              </a:spcBef>
              <a:defRPr sz="2592"/>
            </a:pPr>
            <a:r>
              <a:t>homepage comparing different probabilistic programming languages</a:t>
            </a:r>
          </a:p>
        </p:txBody>
      </p:sp>
      <p:sp>
        <p:nvSpPr>
          <p:cNvPr id="529" name="Resources: practi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3539"/>
            </a:lvl1pPr>
          </a:lstStyle>
          <a:p>
            <a:r>
              <a:t>Resources: practice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hanks!"/>
          <p:cNvSpPr txBox="1"/>
          <p:nvPr/>
        </p:nvSpPr>
        <p:spPr>
          <a:xfrm>
            <a:off x="3777815" y="3574714"/>
            <a:ext cx="544916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ts val="13400"/>
              </a:lnSpc>
              <a:defRPr sz="10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Thanks!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4216" y="6955993"/>
            <a:ext cx="5273415" cy="2495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"/>
          <p:cNvGrpSpPr/>
          <p:nvPr/>
        </p:nvGrpSpPr>
        <p:grpSpPr>
          <a:xfrm>
            <a:off x="2256639" y="2683643"/>
            <a:ext cx="8491522" cy="4386314"/>
            <a:chOff x="0" y="0"/>
            <a:chExt cx="8491520" cy="4386312"/>
          </a:xfrm>
        </p:grpSpPr>
        <p:pic>
          <p:nvPicPr>
            <p:cNvPr id="133" name="tug_of_war_1v2.png" descr="tug_of_war_1v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91521" cy="3983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Bill"/>
            <p:cNvSpPr/>
            <p:nvPr/>
          </p:nvSpPr>
          <p:spPr>
            <a:xfrm>
              <a:off x="1060600" y="3662412"/>
              <a:ext cx="73152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Bill</a:t>
              </a:r>
            </a:p>
          </p:txBody>
        </p:sp>
        <p:sp>
          <p:nvSpPr>
            <p:cNvPr id="135" name="Mark"/>
            <p:cNvSpPr/>
            <p:nvPr/>
          </p:nvSpPr>
          <p:spPr>
            <a:xfrm>
              <a:off x="4810732" y="3662412"/>
              <a:ext cx="113065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Mark</a:t>
              </a:r>
            </a:p>
          </p:txBody>
        </p:sp>
        <p:sp>
          <p:nvSpPr>
            <p:cNvPr id="136" name="Nick"/>
            <p:cNvSpPr/>
            <p:nvPr/>
          </p:nvSpPr>
          <p:spPr>
            <a:xfrm>
              <a:off x="7418525" y="3662412"/>
              <a:ext cx="102047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600"/>
              </a:lvl1pPr>
            </a:lstStyle>
            <a:p>
              <a:r>
                <a:t>Nick</a:t>
              </a:r>
            </a:p>
          </p:txBody>
        </p:sp>
      </p:grpSp>
      <p:pic>
        <p:nvPicPr>
          <p:cNvPr id="138" name="crown.png" descr="cr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415" y="3907526"/>
            <a:ext cx="1393210" cy="99874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40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41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2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865907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om"/>
          <p:cNvSpPr/>
          <p:nvPr/>
        </p:nvSpPr>
        <p:spPr>
          <a:xfrm>
            <a:off x="4836160" y="2133475"/>
            <a:ext cx="82312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Tom</a:t>
            </a:r>
          </a:p>
        </p:txBody>
      </p:sp>
      <p:sp>
        <p:nvSpPr>
          <p:cNvPr id="146" name="Steve"/>
          <p:cNvSpPr/>
          <p:nvPr/>
        </p:nvSpPr>
        <p:spPr>
          <a:xfrm>
            <a:off x="6958426" y="2133475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pic>
        <p:nvPicPr>
          <p:cNvPr id="147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448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5239797"/>
            <a:ext cx="3618272" cy="195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3431833"/>
            <a:ext cx="1096463" cy="78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tug_of_war_1_1.png" descr="tug_of_war_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1296" y="2799602"/>
            <a:ext cx="3618272" cy="195893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teve"/>
          <p:cNvSpPr/>
          <p:nvPr/>
        </p:nvSpPr>
        <p:spPr>
          <a:xfrm>
            <a:off x="6958426" y="4582241"/>
            <a:ext cx="983025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sp>
        <p:nvSpPr>
          <p:cNvPr id="152" name="Steve"/>
          <p:cNvSpPr/>
          <p:nvPr/>
        </p:nvSpPr>
        <p:spPr>
          <a:xfrm>
            <a:off x="6958426" y="6951047"/>
            <a:ext cx="983025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Steve</a:t>
            </a:r>
          </a:p>
        </p:txBody>
      </p:sp>
      <p:pic>
        <p:nvPicPr>
          <p:cNvPr id="153" name="crown.png" descr="cr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499" y="5826256"/>
            <a:ext cx="1096463" cy="7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ill"/>
          <p:cNvSpPr/>
          <p:nvPr/>
        </p:nvSpPr>
        <p:spPr>
          <a:xfrm>
            <a:off x="4983181" y="4582241"/>
            <a:ext cx="57571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Bill</a:t>
            </a:r>
          </a:p>
        </p:txBody>
      </p:sp>
      <p:sp>
        <p:nvSpPr>
          <p:cNvPr id="155" name="Ryan"/>
          <p:cNvSpPr/>
          <p:nvPr/>
        </p:nvSpPr>
        <p:spPr>
          <a:xfrm>
            <a:off x="4834936" y="6951047"/>
            <a:ext cx="872201" cy="56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Ryan</a:t>
            </a:r>
          </a:p>
        </p:txBody>
      </p:sp>
      <p:sp>
        <p:nvSpPr>
          <p:cNvPr id="156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57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58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3315499" y="279448"/>
            <a:ext cx="6373803" cy="7241314"/>
            <a:chOff x="0" y="0"/>
            <a:chExt cx="6373802" cy="7241312"/>
          </a:xfrm>
        </p:grpSpPr>
        <p:pic>
          <p:nvPicPr>
            <p:cNvPr id="161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86459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Steve"/>
            <p:cNvSpPr/>
            <p:nvPr/>
          </p:nvSpPr>
          <p:spPr>
            <a:xfrm>
              <a:off x="3642926" y="1854027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pic>
          <p:nvPicPr>
            <p:cNvPr id="164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0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4960348"/>
              <a:ext cx="3618272" cy="1958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3152385"/>
              <a:ext cx="1096463" cy="786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tug_of_war_1_1.png" descr="tug_of_war_1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5797" y="2520154"/>
              <a:ext cx="3618272" cy="195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Steve"/>
            <p:cNvSpPr/>
            <p:nvPr/>
          </p:nvSpPr>
          <p:spPr>
            <a:xfrm>
              <a:off x="3642926" y="4302792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sp>
          <p:nvSpPr>
            <p:cNvPr id="169" name="Steve"/>
            <p:cNvSpPr/>
            <p:nvPr/>
          </p:nvSpPr>
          <p:spPr>
            <a:xfrm>
              <a:off x="3642926" y="6671598"/>
              <a:ext cx="983026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Steve</a:t>
              </a:r>
            </a:p>
          </p:txBody>
        </p:sp>
        <p:pic>
          <p:nvPicPr>
            <p:cNvPr id="170" name="crown.png" descr="cr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77339" y="5546807"/>
              <a:ext cx="1096463" cy="786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Bill"/>
            <p:cNvSpPr/>
            <p:nvPr/>
          </p:nvSpPr>
          <p:spPr>
            <a:xfrm>
              <a:off x="1667682" y="4302792"/>
              <a:ext cx="57571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Bill</a:t>
              </a:r>
            </a:p>
          </p:txBody>
        </p:sp>
        <p:sp>
          <p:nvSpPr>
            <p:cNvPr id="172" name="Ryan"/>
            <p:cNvSpPr/>
            <p:nvPr/>
          </p:nvSpPr>
          <p:spPr>
            <a:xfrm>
              <a:off x="1519437" y="6671598"/>
              <a:ext cx="872201" cy="569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700"/>
              </a:lvl1pPr>
            </a:lstStyle>
            <a:p>
              <a:r>
                <a:t>Ryan</a:t>
              </a:r>
            </a:p>
          </p:txBody>
        </p:sp>
      </p:grpSp>
      <p:sp>
        <p:nvSpPr>
          <p:cNvPr id="174" name="very weak"/>
          <p:cNvSpPr/>
          <p:nvPr/>
        </p:nvSpPr>
        <p:spPr>
          <a:xfrm>
            <a:off x="255752" y="8756650"/>
            <a:ext cx="213009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weak</a:t>
            </a:r>
          </a:p>
        </p:txBody>
      </p:sp>
      <p:sp>
        <p:nvSpPr>
          <p:cNvPr id="175" name="very strong"/>
          <p:cNvSpPr/>
          <p:nvPr/>
        </p:nvSpPr>
        <p:spPr>
          <a:xfrm>
            <a:off x="10238536" y="8756650"/>
            <a:ext cx="238292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r>
              <a:t>very strong</a:t>
            </a:r>
          </a:p>
        </p:txBody>
      </p:sp>
      <p:sp>
        <p:nvSpPr>
          <p:cNvPr id="176" name="Rectangle"/>
          <p:cNvSpPr/>
          <p:nvPr/>
        </p:nvSpPr>
        <p:spPr>
          <a:xfrm>
            <a:off x="406400" y="7975600"/>
            <a:ext cx="12094965" cy="6731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7" name="Rectangle"/>
          <p:cNvSpPr/>
          <p:nvPr/>
        </p:nvSpPr>
        <p:spPr>
          <a:xfrm>
            <a:off x="374457" y="7718617"/>
            <a:ext cx="558464" cy="1165226"/>
          </a:xfrm>
          <a:prstGeom prst="rect">
            <a:avLst/>
          </a:prstGeom>
          <a:solidFill>
            <a:srgbClr val="A6AAA9"/>
          </a:solidFill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om">
            <a:extLst>
              <a:ext uri="{FF2B5EF4-FFF2-40B4-BE49-F238E27FC236}">
                <a16:creationId xmlns:a16="http://schemas.microsoft.com/office/drawing/2014/main" id="{0351192A-5DD7-9641-A39D-EE325A20C4E0}"/>
              </a:ext>
            </a:extLst>
          </p:cNvPr>
          <p:cNvSpPr/>
          <p:nvPr/>
        </p:nvSpPr>
        <p:spPr>
          <a:xfrm>
            <a:off x="4836160" y="2133475"/>
            <a:ext cx="823121" cy="56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700"/>
            </a:lvl1pPr>
          </a:lstStyle>
          <a:p>
            <a:r>
              <a:t>Tom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10900 0.000000" pathEditMode="relative">
                                      <p:cBhvr>
                                        <p:cTn id="6" dur="5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ug_of_war.jpg" descr="tug_of_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0745"/>
            <a:ext cx="13004801" cy="292590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Concepts:"/>
          <p:cNvSpPr/>
          <p:nvPr/>
        </p:nvSpPr>
        <p:spPr>
          <a:xfrm>
            <a:off x="410133" y="3613150"/>
            <a:ext cx="279120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500">
                <a:latin typeface="+mn-lt"/>
                <a:ea typeface="+mn-ea"/>
                <a:cs typeface="+mn-cs"/>
                <a:sym typeface="Avenir Heavy"/>
              </a:defRPr>
            </a:lvl1pPr>
          </a:lstStyle>
          <a:p>
            <a:r>
              <a:t>Concepts:</a:t>
            </a:r>
          </a:p>
        </p:txBody>
      </p:sp>
      <p:sp>
        <p:nvSpPr>
          <p:cNvPr id="181" name="strength"/>
          <p:cNvSpPr/>
          <p:nvPr/>
        </p:nvSpPr>
        <p:spPr>
          <a:xfrm>
            <a:off x="2173395" y="6934199"/>
            <a:ext cx="231268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strength</a:t>
            </a:r>
          </a:p>
        </p:txBody>
      </p:sp>
      <p:sp>
        <p:nvSpPr>
          <p:cNvPr id="182" name="teams"/>
          <p:cNvSpPr/>
          <p:nvPr/>
        </p:nvSpPr>
        <p:spPr>
          <a:xfrm>
            <a:off x="5085111" y="4775199"/>
            <a:ext cx="171697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teams</a:t>
            </a:r>
          </a:p>
        </p:txBody>
      </p:sp>
      <p:sp>
        <p:nvSpPr>
          <p:cNvPr id="183" name="pulling"/>
          <p:cNvSpPr/>
          <p:nvPr/>
        </p:nvSpPr>
        <p:spPr>
          <a:xfrm>
            <a:off x="7466519" y="6934199"/>
            <a:ext cx="193723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pulling</a:t>
            </a:r>
          </a:p>
        </p:txBody>
      </p:sp>
      <p:sp>
        <p:nvSpPr>
          <p:cNvPr id="184" name="effort"/>
          <p:cNvSpPr/>
          <p:nvPr/>
        </p:nvSpPr>
        <p:spPr>
          <a:xfrm>
            <a:off x="5422649" y="8140699"/>
            <a:ext cx="15391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effort</a:t>
            </a:r>
          </a:p>
        </p:txBody>
      </p:sp>
      <p:sp>
        <p:nvSpPr>
          <p:cNvPr id="185" name="winner"/>
          <p:cNvSpPr/>
          <p:nvPr/>
        </p:nvSpPr>
        <p:spPr>
          <a:xfrm>
            <a:off x="9043377" y="5511799"/>
            <a:ext cx="1882319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winner</a:t>
            </a:r>
          </a:p>
        </p:txBody>
      </p:sp>
      <p:sp>
        <p:nvSpPr>
          <p:cNvPr id="186" name="person"/>
          <p:cNvSpPr/>
          <p:nvPr/>
        </p:nvSpPr>
        <p:spPr>
          <a:xfrm>
            <a:off x="2113851" y="5295899"/>
            <a:ext cx="19491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4700"/>
            </a:lvl1pPr>
          </a:lstStyle>
          <a:p>
            <a:r>
              <a:t>person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4" animBg="1" advAuto="0"/>
      <p:bldP spid="182" grpId="2" animBg="1" advAuto="0"/>
      <p:bldP spid="183" grpId="6" animBg="1" advAuto="0"/>
      <p:bldP spid="184" grpId="5" animBg="1" advAuto="0"/>
      <p:bldP spid="185" grpId="3" animBg="1" advAuto="0"/>
      <p:bldP spid="186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 computational model of tug of wa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3528"/>
            </a:lvl1pPr>
          </a:lstStyle>
          <a:p>
            <a:r>
              <a:t>A computational model of tug of war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165" y="1023482"/>
            <a:ext cx="11902470" cy="77066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ts val="4200"/>
          </a:lnSpc>
          <a:spcBef>
            <a:spcPts val="12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2810</TotalTime>
  <Words>1647</Words>
  <Application>Microsoft Macintosh PowerPoint</Application>
  <PresentationFormat>Custom</PresentationFormat>
  <Paragraphs>282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궁서체</vt:lpstr>
      <vt:lpstr>Avenir Black</vt:lpstr>
      <vt:lpstr>Avenir Book</vt:lpstr>
      <vt:lpstr>Avenir Book Oblique</vt:lpstr>
      <vt:lpstr>Avenir Heavy</vt:lpstr>
      <vt:lpstr>Avenir Roman</vt:lpstr>
      <vt:lpstr>Chalkduster</vt:lpstr>
      <vt:lpstr>Courier</vt:lpstr>
      <vt:lpstr>Gill Sans</vt:lpstr>
      <vt:lpstr>Helvetica</vt:lpstr>
      <vt:lpstr>Helvetica Light</vt:lpstr>
      <vt:lpstr>Helvetica Neue</vt:lpstr>
      <vt:lpstr>White</vt:lpstr>
      <vt:lpstr>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computational model of tug of war</vt:lpstr>
      <vt:lpstr>PowerPoint Presentation</vt:lpstr>
      <vt:lpstr>PowerPoint Presentation</vt:lpstr>
      <vt:lpstr>Outline</vt:lpstr>
      <vt:lpstr>What is thinking?</vt:lpstr>
      <vt:lpstr>What is thinking?</vt:lpstr>
      <vt:lpstr>What kind of a program?</vt:lpstr>
      <vt:lpstr>What kind of a program?</vt:lpstr>
      <vt:lpstr>Probabilistic language of thought hypothesis</vt:lpstr>
      <vt:lpstr>Probabilistic language of thought hypothesis</vt:lpstr>
      <vt:lpstr>Probabilistic inference</vt:lpstr>
      <vt:lpstr>PowerPoint Presentation</vt:lpstr>
      <vt:lpstr>Why WebPPL?</vt:lpstr>
      <vt:lpstr>PowerPoint Presentation</vt:lpstr>
      <vt:lpstr>PowerPoint Presentation</vt:lpstr>
      <vt:lpstr>PowerPoint Presentation</vt:lpstr>
      <vt:lpstr>WebPPL basics</vt:lpstr>
      <vt:lpstr>WebPPL basics</vt:lpstr>
      <vt:lpstr>WebPPL basics</vt:lpstr>
      <vt:lpstr>PowerPoint Presentation</vt:lpstr>
      <vt:lpstr>Building generative models</vt:lpstr>
      <vt:lpstr>Building generative models</vt:lpstr>
      <vt:lpstr>Building generative models</vt:lpstr>
      <vt:lpstr>PowerPoint Presentation</vt:lpstr>
      <vt:lpstr>Doing inference</vt:lpstr>
      <vt:lpstr>Doing inference</vt:lpstr>
      <vt:lpstr>Doing inference</vt:lpstr>
      <vt:lpstr>PowerPoint Presentation</vt:lpstr>
      <vt:lpstr>Some more cool examples: Program induction</vt:lpstr>
      <vt:lpstr>Some more cool examples: Pragmatic inference</vt:lpstr>
      <vt:lpstr>Resources: theory</vt:lpstr>
      <vt:lpstr>Resources: practice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cp:lastModifiedBy>Microsoft Office User</cp:lastModifiedBy>
  <cp:revision>39</cp:revision>
  <dcterms:modified xsi:type="dcterms:W3CDTF">2019-08-16T02:58:35Z</dcterms:modified>
</cp:coreProperties>
</file>